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38"/>
  </p:notesMasterIdLst>
  <p:handoutMasterIdLst>
    <p:handoutMasterId r:id="rId39"/>
  </p:handoutMasterIdLst>
  <p:sldIdLst>
    <p:sldId id="352" r:id="rId2"/>
    <p:sldId id="825" r:id="rId3"/>
    <p:sldId id="600" r:id="rId4"/>
    <p:sldId id="821" r:id="rId5"/>
    <p:sldId id="826" r:id="rId6"/>
    <p:sldId id="828" r:id="rId7"/>
    <p:sldId id="872" r:id="rId8"/>
    <p:sldId id="830" r:id="rId9"/>
    <p:sldId id="832" r:id="rId10"/>
    <p:sldId id="833" r:id="rId11"/>
    <p:sldId id="834" r:id="rId12"/>
    <p:sldId id="835" r:id="rId13"/>
    <p:sldId id="831" r:id="rId14"/>
    <p:sldId id="836" r:id="rId15"/>
    <p:sldId id="837" r:id="rId16"/>
    <p:sldId id="839" r:id="rId17"/>
    <p:sldId id="840" r:id="rId18"/>
    <p:sldId id="838" r:id="rId19"/>
    <p:sldId id="841" r:id="rId20"/>
    <p:sldId id="842" r:id="rId21"/>
    <p:sldId id="843" r:id="rId22"/>
    <p:sldId id="844" r:id="rId23"/>
    <p:sldId id="845" r:id="rId24"/>
    <p:sldId id="848" r:id="rId25"/>
    <p:sldId id="849" r:id="rId26"/>
    <p:sldId id="846" r:id="rId27"/>
    <p:sldId id="847" r:id="rId28"/>
    <p:sldId id="815" r:id="rId29"/>
    <p:sldId id="816" r:id="rId30"/>
    <p:sldId id="850" r:id="rId31"/>
    <p:sldId id="851" r:id="rId32"/>
    <p:sldId id="852" r:id="rId33"/>
    <p:sldId id="853" r:id="rId34"/>
    <p:sldId id="854" r:id="rId35"/>
    <p:sldId id="866" r:id="rId36"/>
    <p:sldId id="341" r:id="rId37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28B61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9" autoAdjust="0"/>
    <p:restoredTop sz="87253" autoAdjust="0"/>
  </p:normalViewPr>
  <p:slideViewPr>
    <p:cSldViewPr snapToGrid="0">
      <p:cViewPr varScale="1">
        <p:scale>
          <a:sx n="90" d="100"/>
          <a:sy n="90" d="100"/>
        </p:scale>
        <p:origin x="141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416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45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345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82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62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2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9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090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13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13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16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968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56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868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582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80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137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667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68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445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1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803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627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384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710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854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812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24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6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75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54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18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62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9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2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9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6.wmf"/><Relationship Id="rId4" Type="http://schemas.openxmlformats.org/officeDocument/2006/relationships/image" Target="../media/image27.png"/><Relationship Id="rId9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3.w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2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Total order relation  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全序关系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26F8AF51-0BBB-4B18-9813-2FA7C0ED3F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6925" y="1341912"/>
                <a:ext cx="10005102" cy="3847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>
                  <a:spcBef>
                    <a:spcPts val="600"/>
                  </a:spcBef>
                  <a:buNone/>
                </a:pP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Definition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+mn-lt"/>
                    <a:ea typeface="宋体" panose="02010600030101010101" pitchFamily="2" charset="-122"/>
                  </a:rPr>
                  <a:t>：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70C0"/>
                            </a:solidFill>
                            <a:ea typeface="宋体" panose="02010600030101010101" pitchFamily="2" charset="-122"/>
                          </a:rPr>
                          <m:t>≤</m:t>
                        </m:r>
                      </m:e>
                    </m:d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be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a </a:t>
                </a:r>
                <a:r>
                  <a:rPr lang="en-US" altLang="zh-CN" sz="2800" b="1" u="sng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partial ordering set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. </a:t>
                </a:r>
              </a:p>
              <a:p>
                <a:pPr marL="457200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The elements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 and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</a:rPr>
                  <a:t>b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 of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</a:rPr>
                  <a:t>S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 are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comparable(</a:t>
                </a:r>
                <a:r>
                  <a:rPr lang="zh-CN" altLang="en-US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可比的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)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 if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either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a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 ≤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b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 or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b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 ≤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a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</a:rPr>
                  <a:t>.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 Otherwise, they are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incomparable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.</a:t>
                </a:r>
              </a:p>
              <a:p>
                <a:pPr marL="457200" indent="-4572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If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every two elements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S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 are comparable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70C0"/>
                            </a:solidFill>
                            <a:ea typeface="宋体" panose="02010600030101010101" pitchFamily="2" charset="-122"/>
                          </a:rPr>
                          <m:t>≤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 is called a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totally ordered set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or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linearly ordered set</a:t>
                </a:r>
              </a:p>
              <a:p>
                <a:pPr marL="457200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And ≤ is called a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total order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（全序）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or a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linear order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（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线性序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）</a:t>
                </a:r>
                <a:endParaRPr lang="en-US" altLang="zh-CN" sz="2800" dirty="0">
                  <a:solidFill>
                    <a:srgbClr val="FF0000"/>
                  </a:solidFill>
                  <a:latin typeface="+mn-lt"/>
                  <a:ea typeface="宋体" panose="02010600030101010101" pitchFamily="2" charset="-122"/>
                </a:endParaRPr>
              </a:p>
              <a:p>
                <a:pPr marL="457200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A total ordered set is also called a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chain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</a:rPr>
                  <a:t>（链）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</a:rPr>
                  <a:t>.</a:t>
                </a:r>
                <a:endParaRPr lang="zh-CN" altLang="en-US" sz="2800" dirty="0">
                  <a:latin typeface="+mn-lt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26F8AF51-0BBB-4B18-9813-2FA7C0ED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6925" y="1341912"/>
                <a:ext cx="10005102" cy="3847207"/>
              </a:xfrm>
              <a:prstGeom prst="rect">
                <a:avLst/>
              </a:prstGeom>
              <a:blipFill>
                <a:blip r:embed="rId3"/>
                <a:stretch>
                  <a:fillRect l="-1219" t="-2060" b="-34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AFC1A66-6A6B-4ABB-9FED-0C3AC1CEB1E0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675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Total order relation  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全序关系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FC576094-42A6-4E96-AF11-B539D6BE4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4" y="1111250"/>
            <a:ext cx="10315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l-GR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ρ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&gt;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totally ordered set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where </a:t>
            </a:r>
            <a:r>
              <a:rPr lang="el-GR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ρ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 is the power set of a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?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8">
                <a:extLst>
                  <a:ext uri="{FF2B5EF4-FFF2-40B4-BE49-F238E27FC236}">
                    <a16:creationId xmlns:a16="http://schemas.microsoft.com/office/drawing/2014/main" id="{0D1D449A-DEB0-408D-986D-02285EDDC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3587" y="2254738"/>
                <a:ext cx="9704829" cy="3539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Solution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 Only when |</a:t>
                </a: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|&lt;2, &lt;</a:t>
                </a:r>
                <a:r>
                  <a:rPr lang="el-GR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ρ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), 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&gt; is a totally ordered set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, otherwise not.</a:t>
                </a:r>
              </a:p>
              <a:p>
                <a:pPr marL="457200" indent="-457200">
                  <a:spcBef>
                    <a:spcPct val="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𝒃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𝒄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457200" indent="-457200">
                  <a:spcBef>
                    <a:spcPct val="0"/>
                  </a:spcBef>
                </a:pP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457200" indent="-457200">
                  <a:spcBef>
                    <a:spcPct val="0"/>
                  </a:spcBef>
                </a:pPr>
                <a:endParaRPr lang="en-US" altLang="zh-CN" sz="2800" b="1" i="1" dirty="0">
                  <a:solidFill>
                    <a:srgbClr val="0070C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457200" indent="-457200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𝒃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𝒄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𝒃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𝒄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are both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incomparable</a:t>
                </a:r>
                <a:endPara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None/>
                </a:pP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矩形 18">
                <a:extLst>
                  <a:ext uri="{FF2B5EF4-FFF2-40B4-BE49-F238E27FC236}">
                    <a16:creationId xmlns:a16="http://schemas.microsoft.com/office/drawing/2014/main" id="{0D1D449A-DEB0-408D-986D-02285EDD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3587" y="2254738"/>
                <a:ext cx="9704829" cy="3539430"/>
              </a:xfrm>
              <a:prstGeom prst="rect">
                <a:avLst/>
              </a:prstGeom>
              <a:blipFill>
                <a:blip r:embed="rId4"/>
                <a:stretch>
                  <a:fillRect l="-1319" t="-18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20">
            <a:extLst>
              <a:ext uri="{FF2B5EF4-FFF2-40B4-BE49-F238E27FC236}">
                <a16:creationId xmlns:a16="http://schemas.microsoft.com/office/drawing/2014/main" id="{4065E5E7-5AA4-4ABE-8288-32B8F4B74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19900"/>
              </p:ext>
            </p:extLst>
          </p:nvPr>
        </p:nvGraphicFramePr>
        <p:xfrm>
          <a:off x="3926520" y="3808097"/>
          <a:ext cx="5975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9" name="Equation" r:id="rId5" imgW="2768600" imgH="203200" progId="Equation.DSMT4">
                  <p:embed/>
                </p:oleObj>
              </mc:Choice>
              <mc:Fallback>
                <p:oleObj name="Equation" r:id="rId5" imgW="2768600" imgH="203200" progId="Equation.DSMT4">
                  <p:embed/>
                  <p:pic>
                    <p:nvPicPr>
                      <p:cNvPr id="8" name="Object 20">
                        <a:extLst>
                          <a:ext uri="{FF2B5EF4-FFF2-40B4-BE49-F238E27FC236}">
                            <a16:creationId xmlns:a16="http://schemas.microsoft.com/office/drawing/2014/main" id="{92D18891-F032-47DE-ACDB-1C1A237E5E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520" y="3808097"/>
                        <a:ext cx="59753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A1A5425A-586B-4DE4-9FF6-046C8053D040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309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Alphabetical 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字母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C01A7A15-323C-4446-A6A0-0869B98C4E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5487" y="1188472"/>
                <a:ext cx="10076540" cy="22467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Definition</a:t>
                </a:r>
                <a:r>
                  <a:rPr lang="zh-CN" altLang="en-US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：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let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be a </a:t>
                </a:r>
                <a:r>
                  <a:rPr lang="en-US" altLang="zh-CN" sz="2800" b="1" i="1" u="sng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set of real numbers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P=R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Assume that the relation </a:t>
                </a:r>
                <a:r>
                  <a:rPr lang="zh-CN" altLang="en-US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≥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on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a general "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greater than or equal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" relation. For any two ordered pairs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in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P,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relation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can be defined as following:</a:t>
                </a:r>
              </a:p>
              <a:p>
                <a:pPr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〈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  <m:r>
                        <a:rPr lang="zh-CN" alt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zh-CN" altLang="en-US" sz="2800" b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〈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〉</m:t>
                      </m:r>
                      <m:r>
                        <a:rPr lang="zh-CN" altLang="en-US" sz="2800" b="1">
                          <a:latin typeface="Cambria Math" panose="02040503050406030204" pitchFamily="18" charset="0"/>
                        </a:rPr>
                        <m:t>⇔(</m:t>
                      </m:r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800" b="1">
                          <a:latin typeface="Cambria Math" panose="02040503050406030204" pitchFamily="18" charset="0"/>
                        </a:rPr>
                        <m:t>)∨(</m:t>
                      </m:r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800" b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8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C01A7A15-323C-4446-A6A0-0869B98C4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5487" y="1188472"/>
                <a:ext cx="10076540" cy="2246769"/>
              </a:xfrm>
              <a:prstGeom prst="rect">
                <a:avLst/>
              </a:prstGeom>
              <a:blipFill>
                <a:blip r:embed="rId4"/>
                <a:stretch>
                  <a:fillRect l="-1210" t="-37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13">
            <a:extLst>
              <a:ext uri="{FF2B5EF4-FFF2-40B4-BE49-F238E27FC236}">
                <a16:creationId xmlns:a16="http://schemas.microsoft.com/office/drawing/2014/main" id="{07204618-69BF-4A21-B495-9669C726E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87" y="3579758"/>
            <a:ext cx="9742929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there is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so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the total order relation on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and it is called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alphabetical order relation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alphabetical order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Object 14">
            <a:extLst>
              <a:ext uri="{FF2B5EF4-FFF2-40B4-BE49-F238E27FC236}">
                <a16:creationId xmlns:a16="http://schemas.microsoft.com/office/drawing/2014/main" id="{323A6430-19CB-4E8C-B623-FA6EB33D2C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743316"/>
              </p:ext>
            </p:extLst>
          </p:nvPr>
        </p:nvGraphicFramePr>
        <p:xfrm>
          <a:off x="2554287" y="3590145"/>
          <a:ext cx="20161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0" name="Equation" r:id="rId5" imgW="1054100" imgH="254000" progId="Equation.DSMT4">
                  <p:embed/>
                </p:oleObj>
              </mc:Choice>
              <mc:Fallback>
                <p:oleObj name="Equation" r:id="rId5" imgW="1054100" imgH="254000" progId="Equation.DSMT4">
                  <p:embed/>
                  <p:pic>
                    <p:nvPicPr>
                      <p:cNvPr id="37904" name="Object 14">
                        <a:extLst>
                          <a:ext uri="{FF2B5EF4-FFF2-40B4-BE49-F238E27FC236}">
                            <a16:creationId xmlns:a16="http://schemas.microsoft.com/office/drawing/2014/main" id="{97102393-1D5B-4AC4-8DDD-70AF8A3520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7" y="3590145"/>
                        <a:ext cx="201612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592E58E-50E9-403A-94C5-BEF8372BE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52714"/>
              </p:ext>
            </p:extLst>
          </p:nvPr>
        </p:nvGraphicFramePr>
        <p:xfrm>
          <a:off x="6914195" y="3638436"/>
          <a:ext cx="2087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1" name="Equation" r:id="rId7" imgW="1002865" imgH="228501" progId="Equation.DSMT4">
                  <p:embed/>
                </p:oleObj>
              </mc:Choice>
              <mc:Fallback>
                <p:oleObj name="Equation" r:id="rId7" imgW="1002865" imgH="228501" progId="Equation.DSMT4">
                  <p:embed/>
                  <p:pic>
                    <p:nvPicPr>
                      <p:cNvPr id="37905" name="Object 16">
                        <a:extLst>
                          <a:ext uri="{FF2B5EF4-FFF2-40B4-BE49-F238E27FC236}">
                            <a16:creationId xmlns:a16="http://schemas.microsoft.com/office/drawing/2014/main" id="{24E6001E-5D9D-4DE7-809A-9F42CAE440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195" y="3638436"/>
                        <a:ext cx="2087562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9">
            <a:extLst>
              <a:ext uri="{FF2B5EF4-FFF2-40B4-BE49-F238E27FC236}">
                <a16:creationId xmlns:a16="http://schemas.microsoft.com/office/drawing/2014/main" id="{C14433B7-EC77-4D55-8997-CF4674A05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62" y="5669528"/>
            <a:ext cx="24828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19" name="Object 20">
            <a:extLst>
              <a:ext uri="{FF2B5EF4-FFF2-40B4-BE49-F238E27FC236}">
                <a16:creationId xmlns:a16="http://schemas.microsoft.com/office/drawing/2014/main" id="{DA4B1002-4DB9-496F-94CB-404406303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988478"/>
              </p:ext>
            </p:extLst>
          </p:nvPr>
        </p:nvGraphicFramePr>
        <p:xfrm>
          <a:off x="4745850" y="5646737"/>
          <a:ext cx="33274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2" name="Equation" r:id="rId9" imgW="1688760" imgH="431640" progId="Equation.DSMT4">
                  <p:embed/>
                </p:oleObj>
              </mc:Choice>
              <mc:Fallback>
                <p:oleObj name="Equation" r:id="rId9" imgW="1688760" imgH="431640" progId="Equation.DSMT4">
                  <p:embed/>
                  <p:pic>
                    <p:nvPicPr>
                      <p:cNvPr id="37902" name="Object 20">
                        <a:extLst>
                          <a:ext uri="{FF2B5EF4-FFF2-40B4-BE49-F238E27FC236}">
                            <a16:creationId xmlns:a16="http://schemas.microsoft.com/office/drawing/2014/main" id="{FFE2488F-FB0D-49EF-BDC1-D2ED07AB6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850" y="5646737"/>
                        <a:ext cx="3327400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C75B6BD9-D120-473B-8362-71FD68CF1DFD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Alphabetical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6E8D3F21-65A7-49A8-837F-B573D023F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427" y="1266615"/>
            <a:ext cx="81724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be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totally ordered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relation in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and let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690D285B-FA18-4D11-A5CC-B40B838F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366161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92FC8474-8DBF-441A-95E6-8208A1EEEB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448428"/>
              </p:ext>
            </p:extLst>
          </p:nvPr>
        </p:nvGraphicFramePr>
        <p:xfrm>
          <a:off x="3340472" y="1888643"/>
          <a:ext cx="576103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8" name="Equation" r:id="rId4" imgW="2794000" imgH="431800" progId="Equation.DSMT4">
                  <p:embed/>
                </p:oleObj>
              </mc:Choice>
              <mc:Fallback>
                <p:oleObj name="Equation" r:id="rId4" imgW="2794000" imgH="431800" progId="Equation.DSMT4">
                  <p:embed/>
                  <p:pic>
                    <p:nvPicPr>
                      <p:cNvPr id="39942" name="Object 6">
                        <a:extLst>
                          <a:ext uri="{FF2B5EF4-FFF2-40B4-BE49-F238E27FC236}">
                            <a16:creationId xmlns:a16="http://schemas.microsoft.com/office/drawing/2014/main" id="{0851D55D-1561-424B-8B52-15E6BBDED2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472" y="1888643"/>
                        <a:ext cx="576103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>
            <a:extLst>
              <a:ext uri="{FF2B5EF4-FFF2-40B4-BE49-F238E27FC236}">
                <a16:creationId xmlns:a16="http://schemas.microsoft.com/office/drawing/2014/main" id="{D0AF9353-0E97-4F0B-A5AA-07D174484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402" y="2874210"/>
            <a:ext cx="949401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This equation shows that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composed of a string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of elements whose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length is less than or equal to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Assuming that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takes a fixed value,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string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of elements of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length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can be regarded as a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ordered tuple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this way, we can define the total order relation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and call it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alphabetical order relation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2B6F50B-73E9-477D-BBAB-3E8D0A79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375686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BAB3D4-D041-429A-89D7-2E0FDD2838E5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77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Alphabetical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5">
                <a:extLst>
                  <a:ext uri="{FF2B5EF4-FFF2-40B4-BE49-F238E27FC236}">
                    <a16:creationId xmlns:a16="http://schemas.microsoft.com/office/drawing/2014/main" id="{63ADF430-E403-43C3-A450-15AF04EB5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0990" y="2699931"/>
                <a:ext cx="9635200" cy="864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〉</m:t>
                        </m:r>
                        <m:r>
                          <a:rPr lang="zh-CN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zh-CN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〈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zh-CN" alt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is held, one  of  the following conditions must be met:</a:t>
                </a:r>
              </a:p>
            </p:txBody>
          </p:sp>
        </mc:Choice>
        <mc:Fallback xmlns="">
          <p:sp>
            <p:nvSpPr>
              <p:cNvPr id="19" name="Text Box 5">
                <a:extLst>
                  <a:ext uri="{FF2B5EF4-FFF2-40B4-BE49-F238E27FC236}">
                    <a16:creationId xmlns:a16="http://schemas.microsoft.com/office/drawing/2014/main" id="{63ADF430-E403-43C3-A450-15AF04EB5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990" y="2699931"/>
                <a:ext cx="9635200" cy="864211"/>
              </a:xfrm>
              <a:prstGeom prst="rect">
                <a:avLst/>
              </a:prstGeom>
              <a:blipFill>
                <a:blip r:embed="rId4"/>
                <a:stretch>
                  <a:fillRect l="-886" t="-5634" b="-154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7">
            <a:extLst>
              <a:ext uri="{FF2B5EF4-FFF2-40B4-BE49-F238E27FC236}">
                <a16:creationId xmlns:a16="http://schemas.microsoft.com/office/drawing/2014/main" id="{467C136D-CBEC-48E7-8508-5AD1EB599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952" y="367655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D9C03790-2C82-45D5-BD98-E025B64DC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541530"/>
              </p:ext>
            </p:extLst>
          </p:nvPr>
        </p:nvGraphicFramePr>
        <p:xfrm>
          <a:off x="2810002" y="3540165"/>
          <a:ext cx="633095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5" name="Equation" r:id="rId5" imgW="2857500" imgH="939800" progId="Equation.DSMT4">
                  <p:embed/>
                </p:oleObj>
              </mc:Choice>
              <mc:Fallback>
                <p:oleObj name="Equation" r:id="rId5" imgW="2857500" imgH="939800" progId="Equation.DSMT4">
                  <p:embed/>
                  <p:pic>
                    <p:nvPicPr>
                      <p:cNvPr id="40967" name="Object 8">
                        <a:extLst>
                          <a:ext uri="{FF2B5EF4-FFF2-40B4-BE49-F238E27FC236}">
                            <a16:creationId xmlns:a16="http://schemas.microsoft.com/office/drawing/2014/main" id="{D14B06BC-7EC5-47E5-96E4-F3CB0306AE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002" y="3540165"/>
                        <a:ext cx="633095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30ADC13A-65C7-4C20-BCF6-209A38F1F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700" y="5740390"/>
            <a:ext cx="84780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 none of the above conditions is met, it should be: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2078263C-FAF4-46EC-8683-02DAA344F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952" y="367655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" name="Object 10">
            <a:extLst>
              <a:ext uri="{FF2B5EF4-FFF2-40B4-BE49-F238E27FC236}">
                <a16:creationId xmlns:a16="http://schemas.microsoft.com/office/drawing/2014/main" id="{D567C445-F4C8-437F-847B-D96660A21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916506"/>
              </p:ext>
            </p:extLst>
          </p:nvPr>
        </p:nvGraphicFramePr>
        <p:xfrm>
          <a:off x="3737648" y="6202055"/>
          <a:ext cx="38163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6" name="Equation" r:id="rId7" imgW="1765300" imgH="241300" progId="Equation.DSMT4">
                  <p:embed/>
                </p:oleObj>
              </mc:Choice>
              <mc:Fallback>
                <p:oleObj name="Equation" r:id="rId7" imgW="1765300" imgH="241300" progId="Equation.DSMT4">
                  <p:embed/>
                  <p:pic>
                    <p:nvPicPr>
                      <p:cNvPr id="17412" name="Object 10">
                        <a:extLst>
                          <a:ext uri="{FF2B5EF4-FFF2-40B4-BE49-F238E27FC236}">
                            <a16:creationId xmlns:a16="http://schemas.microsoft.com/office/drawing/2014/main" id="{FCAB5CD1-ED50-4B26-BD69-5E341DF99F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7648" y="6202055"/>
                        <a:ext cx="381635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FA31C17-EC14-49CE-A750-1914581B98B4}"/>
                  </a:ext>
                </a:extLst>
              </p:cNvPr>
              <p:cNvSpPr txBox="1"/>
              <p:nvPr/>
            </p:nvSpPr>
            <p:spPr>
              <a:xfrm>
                <a:off x="2179413" y="1052412"/>
                <a:ext cx="960677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then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&lt;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,…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𝒑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&lt;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𝒚</m:t>
                    </m:r>
                    <m:r>
                      <a:rPr lang="en-US" altLang="zh-CN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𝒚</m:t>
                    </m:r>
                    <m:r>
                      <a:rPr lang="en-US" altLang="zh-CN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,…,</m:t>
                    </m:r>
                    <m:r>
                      <a:rPr lang="en-US" altLang="zh-CN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𝒚</m:t>
                    </m:r>
                    <m:r>
                      <a:rPr lang="en-US" altLang="zh-CN" b="1" i="1" baseline="-25000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&gt;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be any of the two elements in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,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𝒑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In order to satisfy the order relation in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the two element strings are compared. If necessary, the two element strings are exchanged so that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≤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FA31C17-EC14-49CE-A750-1914581B9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413" y="1052412"/>
                <a:ext cx="9606777" cy="1569660"/>
              </a:xfrm>
              <a:prstGeom prst="rect">
                <a:avLst/>
              </a:prstGeom>
              <a:blipFill>
                <a:blip r:embed="rId9"/>
                <a:stretch>
                  <a:fillRect l="-889"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4EF5E8C7-0EC8-43E1-86AD-715F9FAA01E3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90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Alphabetical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5FC0E38-FEA1-490B-A427-CB6FAE591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6553" y="3448896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93A5354-1A56-4035-9E64-A4D17BDCF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6553" y="3439371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F8DE781D-8EFA-427F-BAE0-3F921BE722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3950" y="885083"/>
                <a:ext cx="9854481" cy="59729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marL="457200" indent="-457200" eaLnBrk="1" hangingPunct="1">
                  <a:spcBef>
                    <a:spcPts val="8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particular case of examining alphabetical relation.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1200150" lvl="1" indent="-457200" eaLnBrk="1" hangingPunct="1"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𝑿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𝒃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𝒄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,…,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𝒚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𝒛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and let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R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the total order relation in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X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denotes as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≤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here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≤⋅⋅⋅≤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b="1" dirty="0">
                  <a:solidFill>
                    <a:srgbClr val="0070C0"/>
                  </a:solidFill>
                  <a:ea typeface="宋体" panose="02010600030101010101" pitchFamily="2" charset="-122"/>
                </a:endParaRPr>
              </a:p>
              <a:p>
                <a:pPr marL="1200150" lvl="1" indent="-457200" eaLnBrk="1" hangingPunct="1"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This means that the string has three letters from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or less than three letters, and set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formed by a set of all such strings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spcBef>
                    <a:spcPct val="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For example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endPara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342900" indent="-342900" eaLnBrk="1" hangingPunct="1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	me  S  met     (from condition 1)</a:t>
                </a:r>
              </a:p>
              <a:p>
                <a:pPr marL="342900" indent="-342900" eaLnBrk="1" hangingPunct="1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	bet  S  met    (from condition 2)</a:t>
                </a:r>
              </a:p>
              <a:p>
                <a:pPr marL="342900" indent="-342900" eaLnBrk="1" hangingPunct="1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	beg  S  bet    (from condition 3)</a:t>
                </a:r>
              </a:p>
              <a:p>
                <a:pPr marL="342900" indent="-342900" eaLnBrk="1" hangingPunct="1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	get  S  go     (from the last rule)</a:t>
                </a:r>
              </a:p>
              <a:p>
                <a:pPr marL="1085850" lvl="1" indent="-342900">
                  <a:buFont typeface="Wingdings" panose="05000000000000000000" pitchFamily="2" charset="2"/>
                  <a:buChar char="l"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Conditions 1, 2, and 3 are not satisfied because the compared words are ‘go’ and ‘get’.</a:t>
                </a: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In the English dictionary, word order is an example of the alphabetical relation.</a:t>
                </a: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F8DE781D-8EFA-427F-BAE0-3F921BE72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3950" y="885083"/>
                <a:ext cx="9854481" cy="5972917"/>
              </a:xfrm>
              <a:prstGeom prst="rect">
                <a:avLst/>
              </a:prstGeom>
              <a:blipFill>
                <a:blip r:embed="rId3"/>
                <a:stretch>
                  <a:fillRect l="-1051" t="-1020" r="-866" b="-14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5601382-E0A2-4757-9877-B6059BFC584B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60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哈斯图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4B80B95D-8913-46FC-B811-0E9463458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789" y="1105287"/>
            <a:ext cx="9924647" cy="232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Hasse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diagram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is a visual representation of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partial ordering where many edges do not have to be shown because they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must be present, such as the reflexive and transitive edges.   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It can be considered as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simplification of the digraph of a partial ordering.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6">
                <a:extLst>
                  <a:ext uri="{FF2B5EF4-FFF2-40B4-BE49-F238E27FC236}">
                    <a16:creationId xmlns:a16="http://schemas.microsoft.com/office/drawing/2014/main" id="{3EB69C2D-E4B2-4133-983E-8B77FCD1FA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2781" y="3556591"/>
                <a:ext cx="9924646" cy="323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  <a:buNone/>
                </a:pPr>
                <a:r>
                  <a:rPr lang="en-US" altLang="zh-CN" sz="2800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Definition</a:t>
                </a:r>
                <a:r>
                  <a:rPr lang="zh-CN" altLang="en-US" sz="2800" b="1" dirty="0">
                    <a:solidFill>
                      <a:schemeClr val="accent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Let &lt;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≤ &gt;be a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ordering set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be the elements of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covers(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盖覆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if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≤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and there is no element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of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such that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≤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 ≤ </a:t>
                </a:r>
                <a:r>
                  <a:rPr lang="en-US" altLang="zh-CN" sz="2800" i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buNone/>
                </a:pP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  <a:r>
                  <a:rPr lang="en-US" altLang="zh-CN" sz="28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divisible relation in 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endPara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However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doesn't cover 6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since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endParaRPr lang="en-US" altLang="zh-CN" sz="2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covers 12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 covers 6 </a:t>
                </a:r>
              </a:p>
            </p:txBody>
          </p:sp>
        </mc:Choice>
        <mc:Fallback xmlns="">
          <p:sp>
            <p:nvSpPr>
              <p:cNvPr id="14" name="Text Box 6">
                <a:extLst>
                  <a:ext uri="{FF2B5EF4-FFF2-40B4-BE49-F238E27FC236}">
                    <a16:creationId xmlns:a16="http://schemas.microsoft.com/office/drawing/2014/main" id="{3EB69C2D-E4B2-4133-983E-8B77FCD1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781" y="3556591"/>
                <a:ext cx="9924646" cy="3231654"/>
              </a:xfrm>
              <a:prstGeom prst="rect">
                <a:avLst/>
              </a:prstGeom>
              <a:blipFill>
                <a:blip r:embed="rId3"/>
                <a:stretch>
                  <a:fillRect l="-1229" t="-2448" r="-1167" b="-32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2590BD7-2499-49AA-AFF2-1BFBC82B61C9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97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哈斯图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B934A1E-39A1-4D02-BB95-1963ACD3FF38}"/>
              </a:ext>
            </a:extLst>
          </p:cNvPr>
          <p:cNvSpPr txBox="1">
            <a:spLocks/>
          </p:cNvSpPr>
          <p:nvPr/>
        </p:nvSpPr>
        <p:spPr>
          <a:xfrm>
            <a:off x="2162232" y="1264920"/>
            <a:ext cx="973716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kumimoji="1"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偏序关系</a:t>
            </a:r>
            <a:r>
              <a:rPr kumimoji="1"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关系图</a:t>
            </a:r>
            <a:r>
              <a:rPr kumimoji="1"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可进行如下</a:t>
            </a:r>
            <a:r>
              <a:rPr kumimoji="1" lang="zh-CN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简化</a:t>
            </a:r>
            <a:r>
              <a:rPr kumimoji="1"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自反性：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可以将各顶点上的</a:t>
            </a: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环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全部</a:t>
            </a: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略去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；</a:t>
            </a:r>
          </a:p>
          <a:p>
            <a:pPr lvl="1">
              <a:defRPr/>
            </a:pP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反对称性：边为单向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，可以规定</a:t>
            </a: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向上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方向为箭头方向，</a:t>
            </a: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省略箭头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；</a:t>
            </a:r>
          </a:p>
          <a:p>
            <a:pPr lvl="1">
              <a:defRPr/>
            </a:pPr>
            <a:r>
              <a:rPr kumimoji="1"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传递性：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可以将</a:t>
            </a:r>
            <a:r>
              <a:rPr kumimoji="1" lang="zh-CN" altLang="en-US" b="1" u="sng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由传递性导出的边省去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将经过上述简化后得到的关系图称为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哈斯图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D734FA-9C03-4839-90FC-9F0A640E5EDB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69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ABDF767C-9D82-4E29-A37B-A11FE62FDE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839" y="1070292"/>
                <a:ext cx="9499127" cy="4847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marL="457200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In the </a:t>
                </a:r>
                <a:r>
                  <a:rPr lang="en-US" altLang="zh-CN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Hasse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diagram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</a:p>
              <a:p>
                <a:pPr marL="756000" lvl="1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each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element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represented by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small circles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</a:t>
                </a:r>
              </a:p>
              <a:p>
                <a:pPr marL="756000" lvl="1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there is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and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≤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≠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then the circle representing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drawn under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circle representing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  <a:p>
                <a:pPr marL="756000" lvl="1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covers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draw a line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between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and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</a:t>
                </a:r>
              </a:p>
              <a:p>
                <a:pPr marL="756000" lvl="1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≤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≠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but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does not cover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then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and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cannot be connected directly in a straight line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but they are connected through one or more elements of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</a:t>
                </a:r>
              </a:p>
              <a:p>
                <a:pPr marL="756000" lvl="1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In this way, the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direction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of all edges is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bottom-up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so we can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omit all the arrows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on the edge.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ABDF767C-9D82-4E29-A37B-A11FE62FD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8839" y="1070292"/>
                <a:ext cx="9499127" cy="4847481"/>
              </a:xfrm>
              <a:prstGeom prst="rect">
                <a:avLst/>
              </a:prstGeom>
              <a:blipFill>
                <a:blip r:embed="rId3"/>
                <a:stretch>
                  <a:fillRect l="-1411" t="-1761" r="-2053" b="-26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E37553F2-F9FA-463A-8353-CAEA0528BDBA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21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E303F-B5AB-49D2-B3DA-100F15F3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725" y="1037509"/>
            <a:ext cx="10715560" cy="119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algn="l" eaLnBrk="1" hangingPunct="1">
              <a:lnSpc>
                <a:spcPct val="160000"/>
              </a:lnSpc>
            </a:pPr>
            <a:r>
              <a:rPr lang="en-US" altLang="zh-CN" b="1" dirty="0">
                <a:ea typeface="黑体" panose="02010609060101010101" pitchFamily="49" charset="-122"/>
                <a:cs typeface="Times New Roman" panose="02020603050405020304" pitchFamily="18" charset="0"/>
              </a:rPr>
              <a:t>For finite </a:t>
            </a:r>
            <a:r>
              <a:rPr lang="en-US" altLang="zh-CN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posets</a:t>
            </a:r>
            <a:r>
              <a:rPr lang="en-US" altLang="zh-CN" b="1" dirty="0"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Hasse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diagram</a:t>
            </a:r>
            <a:r>
              <a:rPr lang="en-US" altLang="zh-CN" b="1" dirty="0">
                <a:ea typeface="黑体" panose="02010609060101010101" pitchFamily="49" charset="-122"/>
                <a:cs typeface="Times New Roman" panose="02020603050405020304" pitchFamily="18" charset="0"/>
              </a:rPr>
              <a:t> is a simplification of relation graph.</a:t>
            </a:r>
            <a:endParaRPr lang="zh-CN" altLang="en-US" b="1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60000"/>
              </a:lnSpc>
            </a:pPr>
            <a:r>
              <a:rPr lang="en-US" altLang="zh-CN" b="1" dirty="0">
                <a:ea typeface="黑体" panose="02010609060101010101" pitchFamily="49" charset="-122"/>
                <a:cs typeface="Times New Roman" panose="02020603050405020304" pitchFamily="18" charset="0"/>
              </a:rPr>
              <a:t>E.g.</a:t>
            </a:r>
            <a:r>
              <a:rPr lang="zh-CN" altLang="en-US" b="1" dirty="0"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divisible relation in </a:t>
            </a:r>
            <a:r>
              <a:rPr lang="en-US" altLang="zh-CN" b="1" dirty="0">
                <a:ea typeface="黑体" panose="02010609060101010101" pitchFamily="49" charset="-122"/>
                <a:cs typeface="Times New Roman" panose="02020603050405020304" pitchFamily="18" charset="0"/>
              </a:rPr>
              <a:t>{2,4,6,8}</a:t>
            </a:r>
            <a:endParaRPr lang="zh-CN" altLang="en-US" b="1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7BABD93-6158-4D34-A071-D69BBA3C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198" y="52238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AE96285C-CA90-4DC0-B29B-72C4664C2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198" y="32426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195C1A86-AC42-4951-AE23-3739E9574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7603" y="3318809"/>
            <a:ext cx="0" cy="19812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8135F6ED-ED84-4962-90B1-1D3CE1E9D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8398" y="42332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BD3FD058-2E16-4029-B00E-1574F35FE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998" y="42332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1D7197F4-79E2-42D3-A74E-52ED445477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84398" y="3395009"/>
            <a:ext cx="762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74C6A92F-FEC7-4349-B38F-62C7A0383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4398" y="4385609"/>
            <a:ext cx="762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47AB3034-8603-43FA-9D1D-8BA42EE7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798" y="40046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22" name="Line 31">
            <a:extLst>
              <a:ext uri="{FF2B5EF4-FFF2-40B4-BE49-F238E27FC236}">
                <a16:creationId xmlns:a16="http://schemas.microsoft.com/office/drawing/2014/main" id="{5A894FB9-A216-4A7B-8E0F-A01D70DBA8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22598" y="4385609"/>
            <a:ext cx="762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97CEC0E4-084F-46E7-A54E-3A21818E1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203" y="52238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24" name="Oval 33">
            <a:extLst>
              <a:ext uri="{FF2B5EF4-FFF2-40B4-BE49-F238E27FC236}">
                <a16:creationId xmlns:a16="http://schemas.microsoft.com/office/drawing/2014/main" id="{E35A322A-4D62-41CF-B78D-88A6FB9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203" y="32426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25" name="Oval 34">
            <a:extLst>
              <a:ext uri="{FF2B5EF4-FFF2-40B4-BE49-F238E27FC236}">
                <a16:creationId xmlns:a16="http://schemas.microsoft.com/office/drawing/2014/main" id="{1F0428D9-2FED-4DD1-BD90-B16D79FA3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403" y="42332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26" name="Oval 35">
            <a:extLst>
              <a:ext uri="{FF2B5EF4-FFF2-40B4-BE49-F238E27FC236}">
                <a16:creationId xmlns:a16="http://schemas.microsoft.com/office/drawing/2014/main" id="{CA08F01B-A890-4EA7-A198-1ACA681C8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3" y="4233209"/>
            <a:ext cx="228600" cy="200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27" name="Line 36">
            <a:extLst>
              <a:ext uri="{FF2B5EF4-FFF2-40B4-BE49-F238E27FC236}">
                <a16:creationId xmlns:a16="http://schemas.microsoft.com/office/drawing/2014/main" id="{406F1F4E-997D-4EDD-9991-9F630605D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9403" y="3395009"/>
            <a:ext cx="762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28" name="Line 37">
            <a:extLst>
              <a:ext uri="{FF2B5EF4-FFF2-40B4-BE49-F238E27FC236}">
                <a16:creationId xmlns:a16="http://schemas.microsoft.com/office/drawing/2014/main" id="{5BCEDFD6-4188-4824-B65E-438B1FD51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9403" y="4385609"/>
            <a:ext cx="762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319F4166-40AB-4721-893A-4DEC39F7E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603" y="40046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30" name="Line 39">
            <a:extLst>
              <a:ext uri="{FF2B5EF4-FFF2-40B4-BE49-F238E27FC236}">
                <a16:creationId xmlns:a16="http://schemas.microsoft.com/office/drawing/2014/main" id="{19B4BFB1-F3C9-4CF3-B958-6C0BED95C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7603" y="4385609"/>
            <a:ext cx="762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1" name="Arc 40">
            <a:extLst>
              <a:ext uri="{FF2B5EF4-FFF2-40B4-BE49-F238E27FC236}">
                <a16:creationId xmlns:a16="http://schemas.microsoft.com/office/drawing/2014/main" id="{66860F0A-2C00-4224-97FB-001FD82FB0A3}"/>
              </a:ext>
            </a:extLst>
          </p:cNvPr>
          <p:cNvSpPr>
            <a:spLocks/>
          </p:cNvSpPr>
          <p:nvPr/>
        </p:nvSpPr>
        <p:spPr bwMode="auto">
          <a:xfrm>
            <a:off x="3726603" y="2633009"/>
            <a:ext cx="685800" cy="685800"/>
          </a:xfrm>
          <a:custGeom>
            <a:avLst/>
            <a:gdLst>
              <a:gd name="T0" fmla="*/ 380032 w 43200"/>
              <a:gd name="T1" fmla="*/ 1403165088 h 43200"/>
              <a:gd name="T2" fmla="*/ 1272175 w 43200"/>
              <a:gd name="T3" fmla="*/ 1431366190 h 43200"/>
              <a:gd name="T4" fmla="*/ 1371856044 w 43200"/>
              <a:gd name="T5" fmla="*/ 1371856044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</a:path>
              <a:path w="43200" h="43200" stroke="0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2" name="Line 41">
            <a:extLst>
              <a:ext uri="{FF2B5EF4-FFF2-40B4-BE49-F238E27FC236}">
                <a16:creationId xmlns:a16="http://schemas.microsoft.com/office/drawing/2014/main" id="{40993A99-A25F-459B-96A8-8CBB4A4915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7603" y="2633009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3" name="Arc 43">
            <a:extLst>
              <a:ext uri="{FF2B5EF4-FFF2-40B4-BE49-F238E27FC236}">
                <a16:creationId xmlns:a16="http://schemas.microsoft.com/office/drawing/2014/main" id="{495FBF37-AB71-4888-9839-373AD2307757}"/>
              </a:ext>
            </a:extLst>
          </p:cNvPr>
          <p:cNvSpPr>
            <a:spLocks/>
          </p:cNvSpPr>
          <p:nvPr/>
        </p:nvSpPr>
        <p:spPr bwMode="auto">
          <a:xfrm>
            <a:off x="2583603" y="4004609"/>
            <a:ext cx="685800" cy="685800"/>
          </a:xfrm>
          <a:custGeom>
            <a:avLst/>
            <a:gdLst>
              <a:gd name="T0" fmla="*/ 380032 w 43200"/>
              <a:gd name="T1" fmla="*/ 1403165088 h 43200"/>
              <a:gd name="T2" fmla="*/ 1272175 w 43200"/>
              <a:gd name="T3" fmla="*/ 1431366190 h 43200"/>
              <a:gd name="T4" fmla="*/ 1371856044 w 43200"/>
              <a:gd name="T5" fmla="*/ 1371856044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</a:path>
              <a:path w="43200" h="43200" stroke="0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4" name="Arc 44">
            <a:extLst>
              <a:ext uri="{FF2B5EF4-FFF2-40B4-BE49-F238E27FC236}">
                <a16:creationId xmlns:a16="http://schemas.microsoft.com/office/drawing/2014/main" id="{D8A5CE35-AFDF-4E23-9D36-187AFB7E1879}"/>
              </a:ext>
            </a:extLst>
          </p:cNvPr>
          <p:cNvSpPr>
            <a:spLocks/>
          </p:cNvSpPr>
          <p:nvPr/>
        </p:nvSpPr>
        <p:spPr bwMode="auto">
          <a:xfrm>
            <a:off x="3726603" y="5300009"/>
            <a:ext cx="685800" cy="685800"/>
          </a:xfrm>
          <a:custGeom>
            <a:avLst/>
            <a:gdLst>
              <a:gd name="T0" fmla="*/ 380032 w 43200"/>
              <a:gd name="T1" fmla="*/ 1403165088 h 43200"/>
              <a:gd name="T2" fmla="*/ 1272175 w 43200"/>
              <a:gd name="T3" fmla="*/ 1431366190 h 43200"/>
              <a:gd name="T4" fmla="*/ 1371856044 w 43200"/>
              <a:gd name="T5" fmla="*/ 1371856044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</a:path>
              <a:path w="43200" h="43200" stroke="0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5" name="Arc 45">
            <a:extLst>
              <a:ext uri="{FF2B5EF4-FFF2-40B4-BE49-F238E27FC236}">
                <a16:creationId xmlns:a16="http://schemas.microsoft.com/office/drawing/2014/main" id="{B2F3FCB7-B969-417E-84C4-69F1FDD86BCF}"/>
              </a:ext>
            </a:extLst>
          </p:cNvPr>
          <p:cNvSpPr>
            <a:spLocks/>
          </p:cNvSpPr>
          <p:nvPr/>
        </p:nvSpPr>
        <p:spPr bwMode="auto">
          <a:xfrm>
            <a:off x="4945803" y="4004609"/>
            <a:ext cx="685800" cy="685800"/>
          </a:xfrm>
          <a:custGeom>
            <a:avLst/>
            <a:gdLst>
              <a:gd name="T0" fmla="*/ 380032 w 43200"/>
              <a:gd name="T1" fmla="*/ 1403165088 h 43200"/>
              <a:gd name="T2" fmla="*/ 1272175 w 43200"/>
              <a:gd name="T3" fmla="*/ 1431366190 h 43200"/>
              <a:gd name="T4" fmla="*/ 1371856044 w 43200"/>
              <a:gd name="T5" fmla="*/ 1371856044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</a:path>
              <a:path w="43200" h="43200" stroke="0" extrusionOk="0">
                <a:moveTo>
                  <a:pt x="5" y="22093"/>
                </a:moveTo>
                <a:cubicBezTo>
                  <a:pt x="1" y="21928"/>
                  <a:pt x="0" y="2176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10035" y="43200"/>
                  <a:pt x="522" y="34091"/>
                  <a:pt x="20" y="22536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6" name="Line 46">
            <a:extLst>
              <a:ext uri="{FF2B5EF4-FFF2-40B4-BE49-F238E27FC236}">
                <a16:creationId xmlns:a16="http://schemas.microsoft.com/office/drawing/2014/main" id="{D58375BD-E3B2-46CA-8621-523372B101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5203" y="5985809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257D3125-E01A-4951-B5A8-0FEC292BAE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1603" y="4233209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8" name="Line 48">
            <a:extLst>
              <a:ext uri="{FF2B5EF4-FFF2-40B4-BE49-F238E27FC236}">
                <a16:creationId xmlns:a16="http://schemas.microsoft.com/office/drawing/2014/main" id="{5033E69B-AC2A-4FE2-9E1A-FF1A26DF35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83603" y="4233209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43DCE961-B68A-4347-B7A0-4542BB092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998" y="5482572"/>
            <a:ext cx="4095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40" name="Rectangle 50">
            <a:extLst>
              <a:ext uri="{FF2B5EF4-FFF2-40B4-BE49-F238E27FC236}">
                <a16:creationId xmlns:a16="http://schemas.microsoft.com/office/drawing/2014/main" id="{7E394DED-DBD7-41B0-81F7-0973B889C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98" y="40808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6</a:t>
            </a:r>
          </a:p>
        </p:txBody>
      </p:sp>
      <p:sp>
        <p:nvSpPr>
          <p:cNvPr id="41" name="Rectangle 51">
            <a:extLst>
              <a:ext uri="{FF2B5EF4-FFF2-40B4-BE49-F238E27FC236}">
                <a16:creationId xmlns:a16="http://schemas.microsoft.com/office/drawing/2014/main" id="{066AFE14-C91C-4D4F-B1D4-AE4D69EAA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998" y="26330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42" name="Rectangle 52">
            <a:extLst>
              <a:ext uri="{FF2B5EF4-FFF2-40B4-BE49-F238E27FC236}">
                <a16:creationId xmlns:a16="http://schemas.microsoft.com/office/drawing/2014/main" id="{227AC516-DE94-447D-987C-3198E4B45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03" y="40046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6</a:t>
            </a:r>
          </a:p>
        </p:txBody>
      </p:sp>
      <p:sp>
        <p:nvSpPr>
          <p:cNvPr id="43" name="Rectangle 53">
            <a:extLst>
              <a:ext uri="{FF2B5EF4-FFF2-40B4-BE49-F238E27FC236}">
                <a16:creationId xmlns:a16="http://schemas.microsoft.com/office/drawing/2014/main" id="{D776928E-D8D3-4FE1-9208-21B551757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203" y="30902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DB3B73EB-B542-4FE8-94D6-F47BB063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03" y="5147609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45" name="Line 55">
            <a:extLst>
              <a:ext uri="{FF2B5EF4-FFF2-40B4-BE49-F238E27FC236}">
                <a16:creationId xmlns:a16="http://schemas.microsoft.com/office/drawing/2014/main" id="{A9D8FEBD-31C8-43DF-87C2-E0643FE5F3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4203" y="3776009"/>
            <a:ext cx="152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6" name="Line 56">
            <a:extLst>
              <a:ext uri="{FF2B5EF4-FFF2-40B4-BE49-F238E27FC236}">
                <a16:creationId xmlns:a16="http://schemas.microsoft.com/office/drawing/2014/main" id="{9E7DE301-71B4-449F-BB9B-5411C8F59E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8603" y="4690409"/>
            <a:ext cx="152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7" name="Line 57">
            <a:extLst>
              <a:ext uri="{FF2B5EF4-FFF2-40B4-BE49-F238E27FC236}">
                <a16:creationId xmlns:a16="http://schemas.microsoft.com/office/drawing/2014/main" id="{717CD772-0C55-4553-93B1-81EC611BA0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4203" y="4766609"/>
            <a:ext cx="762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8" name="Line 58">
            <a:extLst>
              <a:ext uri="{FF2B5EF4-FFF2-40B4-BE49-F238E27FC236}">
                <a16:creationId xmlns:a16="http://schemas.microsoft.com/office/drawing/2014/main" id="{71AA723E-7AEA-4ABD-B365-CAEF9CD40C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07603" y="4157009"/>
            <a:ext cx="0" cy="152400"/>
          </a:xfrm>
          <a:prstGeom prst="line">
            <a:avLst/>
          </a:prstGeom>
          <a:noFill/>
          <a:ln w="38100">
            <a:solidFill>
              <a:srgbClr val="0066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5AF8251C-D942-4624-99A1-52628C252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11" y="6225799"/>
            <a:ext cx="30718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relation graph</a:t>
            </a:r>
            <a:endParaRPr lang="zh-CN" altLang="en-US" b="1" dirty="0"/>
          </a:p>
        </p:txBody>
      </p:sp>
      <p:sp>
        <p:nvSpPr>
          <p:cNvPr id="50" name="TextBox 38">
            <a:extLst>
              <a:ext uri="{FF2B5EF4-FFF2-40B4-BE49-F238E27FC236}">
                <a16:creationId xmlns:a16="http://schemas.microsoft.com/office/drawing/2014/main" id="{9009718A-2D7C-47E4-BF04-E53718B7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980" y="6225799"/>
            <a:ext cx="228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err="1">
                <a:cs typeface="Times New Roman" panose="02020603050405020304" pitchFamily="18" charset="0"/>
              </a:rPr>
              <a:t>Hasse</a:t>
            </a:r>
            <a:r>
              <a:rPr lang="en-US" altLang="zh-CN" dirty="0">
                <a:cs typeface="Times New Roman" panose="02020603050405020304" pitchFamily="18" charset="0"/>
              </a:rPr>
              <a:t> diagram</a:t>
            </a:r>
            <a:endParaRPr lang="zh-CN" altLang="en-US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691DDC2-A46B-4B18-B863-6EB4C601D44B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804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39" grpId="0"/>
      <p:bldP spid="40" grpId="0"/>
      <p:bldP spid="41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4.7 Specific relations</a:t>
            </a:r>
          </a:p>
        </p:txBody>
      </p:sp>
    </p:spTree>
    <p:extLst>
      <p:ext uri="{BB962C8B-B14F-4D97-AF65-F5344CB8AC3E}">
        <p14:creationId xmlns:p14="http://schemas.microsoft.com/office/powerpoint/2010/main" val="24861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140A025-FEDD-483F-8526-B936C52B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48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36B0E27-32B1-4866-9972-5D61BA813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48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F0F1682-27E6-446D-A1E8-E5F7F729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7229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8ABE5098-01AF-4F77-9B46-4515899D8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48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157D76C-496E-483B-952F-341539DB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48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98638A2D-E342-480F-8A62-0660761D4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684837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E2DC6C-DB38-480E-AE39-5F0E4D54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12" y="3740573"/>
            <a:ext cx="3960812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7C358F3-2F25-403F-8123-64FF6682DF9A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D98643AF-479D-16BC-D685-364C3EC0B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006" y="1033522"/>
            <a:ext cx="9854621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={1,2,3,4}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“less than or equal” relation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a totally ordered set. Let  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，≤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the inclusion relation      in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           is a totally ordered set. Try to draw the </a:t>
            </a:r>
            <a:r>
              <a:rPr lang="en-US" altLang="zh-CN" sz="2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Hasse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diagram of            and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id="{554094DC-407D-ECAF-A60B-A9CCC0464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515689"/>
              </p:ext>
            </p:extLst>
          </p:nvPr>
        </p:nvGraphicFramePr>
        <p:xfrm>
          <a:off x="4436633" y="1499603"/>
          <a:ext cx="9366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6" name="Equation" r:id="rId5" imgW="419100" imgH="228600" progId="Equation.DSMT4">
                  <p:embed/>
                </p:oleObj>
              </mc:Choice>
              <mc:Fallback>
                <p:oleObj name="Equation" r:id="rId5" imgW="419100" imgH="228600" progId="Equation.DSMT4">
                  <p:embed/>
                  <p:pic>
                    <p:nvPicPr>
                      <p:cNvPr id="9231" name="Object 5">
                        <a:extLst>
                          <a:ext uri="{FF2B5EF4-FFF2-40B4-BE49-F238E27FC236}">
                            <a16:creationId xmlns:a16="http://schemas.microsoft.com/office/drawing/2014/main" id="{D6B86530-77AA-AAD8-D26F-764CF5E4B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633" y="1499603"/>
                        <a:ext cx="9366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>
            <a:extLst>
              <a:ext uri="{FF2B5EF4-FFF2-40B4-BE49-F238E27FC236}">
                <a16:creationId xmlns:a16="http://schemas.microsoft.com/office/drawing/2014/main" id="{E447F25A-3727-AE5F-95C8-8B44FE7AF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025295"/>
              </p:ext>
            </p:extLst>
          </p:nvPr>
        </p:nvGraphicFramePr>
        <p:xfrm>
          <a:off x="2915537" y="1950800"/>
          <a:ext cx="33829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7" name="Equation" r:id="rId7" imgW="1727200" imgH="228600" progId="Equation.DSMT4">
                  <p:embed/>
                </p:oleObj>
              </mc:Choice>
              <mc:Fallback>
                <p:oleObj name="Equation" r:id="rId7" imgW="1727200" imgH="228600" progId="Equation.DSMT4">
                  <p:embed/>
                  <p:pic>
                    <p:nvPicPr>
                      <p:cNvPr id="9232" name="Object 7">
                        <a:extLst>
                          <a:ext uri="{FF2B5EF4-FFF2-40B4-BE49-F238E27FC236}">
                            <a16:creationId xmlns:a16="http://schemas.microsoft.com/office/drawing/2014/main" id="{1BC71A99-7FB7-9596-2110-6D0FA0C441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537" y="1950800"/>
                        <a:ext cx="338296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9">
            <a:extLst>
              <a:ext uri="{FF2B5EF4-FFF2-40B4-BE49-F238E27FC236}">
                <a16:creationId xmlns:a16="http://schemas.microsoft.com/office/drawing/2014/main" id="{5A757D77-5E66-A4C0-AE08-09C2B0D63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08409"/>
              </p:ext>
            </p:extLst>
          </p:nvPr>
        </p:nvGraphicFramePr>
        <p:xfrm>
          <a:off x="10607594" y="2010778"/>
          <a:ext cx="3603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8" name="Equation" r:id="rId9" imgW="152268" imgH="152268" progId="Equation.DSMT4">
                  <p:embed/>
                </p:oleObj>
              </mc:Choice>
              <mc:Fallback>
                <p:oleObj name="Equation" r:id="rId9" imgW="152268" imgH="152268" progId="Equation.DSMT4">
                  <p:embed/>
                  <p:pic>
                    <p:nvPicPr>
                      <p:cNvPr id="9233" name="Object 9">
                        <a:extLst>
                          <a:ext uri="{FF2B5EF4-FFF2-40B4-BE49-F238E27FC236}">
                            <a16:creationId xmlns:a16="http://schemas.microsoft.com/office/drawing/2014/main" id="{870633B5-3EC4-CEB0-32A7-6169366C2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7594" y="2010778"/>
                        <a:ext cx="3603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1">
            <a:extLst>
              <a:ext uri="{FF2B5EF4-FFF2-40B4-BE49-F238E27FC236}">
                <a16:creationId xmlns:a16="http://schemas.microsoft.com/office/drawing/2014/main" id="{64F12497-9965-A867-9369-2BD0DF69E5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392561"/>
              </p:ext>
            </p:extLst>
          </p:nvPr>
        </p:nvGraphicFramePr>
        <p:xfrm>
          <a:off x="2963701" y="2359974"/>
          <a:ext cx="8636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9" name="Equation" r:id="rId11" imgW="431613" imgH="228501" progId="Equation.DSMT4">
                  <p:embed/>
                </p:oleObj>
              </mc:Choice>
              <mc:Fallback>
                <p:oleObj name="Equation" r:id="rId11" imgW="431613" imgH="228501" progId="Equation.DSMT4">
                  <p:embed/>
                  <p:pic>
                    <p:nvPicPr>
                      <p:cNvPr id="9234" name="Object 11">
                        <a:extLst>
                          <a:ext uri="{FF2B5EF4-FFF2-40B4-BE49-F238E27FC236}">
                            <a16:creationId xmlns:a16="http://schemas.microsoft.com/office/drawing/2014/main" id="{E7301C36-417F-1179-4E5B-0E3C8ABB10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701" y="2359974"/>
                        <a:ext cx="8636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3">
            <a:extLst>
              <a:ext uri="{FF2B5EF4-FFF2-40B4-BE49-F238E27FC236}">
                <a16:creationId xmlns:a16="http://schemas.microsoft.com/office/drawing/2014/main" id="{E2B0CC70-E8E9-07A1-E261-067F999D7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907314"/>
              </p:ext>
            </p:extLst>
          </p:nvPr>
        </p:nvGraphicFramePr>
        <p:xfrm>
          <a:off x="3932372" y="2770247"/>
          <a:ext cx="9350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0" name="Equation" r:id="rId13" imgW="419100" imgH="228600" progId="Equation.DSMT4">
                  <p:embed/>
                </p:oleObj>
              </mc:Choice>
              <mc:Fallback>
                <p:oleObj name="Equation" r:id="rId13" imgW="419100" imgH="228600" progId="Equation.DSMT4">
                  <p:embed/>
                  <p:pic>
                    <p:nvPicPr>
                      <p:cNvPr id="9235" name="Object 13">
                        <a:extLst>
                          <a:ext uri="{FF2B5EF4-FFF2-40B4-BE49-F238E27FC236}">
                            <a16:creationId xmlns:a16="http://schemas.microsoft.com/office/drawing/2014/main" id="{8D88771D-E812-9646-1C3B-BD3914B7A3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372" y="2770247"/>
                        <a:ext cx="9350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1">
            <a:extLst>
              <a:ext uri="{FF2B5EF4-FFF2-40B4-BE49-F238E27FC236}">
                <a16:creationId xmlns:a16="http://schemas.microsoft.com/office/drawing/2014/main" id="{0BBD7EA4-B818-D4F1-39C6-9CD989A75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669898"/>
              </p:ext>
            </p:extLst>
          </p:nvPr>
        </p:nvGraphicFramePr>
        <p:xfrm>
          <a:off x="5600492" y="2770247"/>
          <a:ext cx="8636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1" name="Equation" r:id="rId11" imgW="431613" imgH="228501" progId="Equation.DSMT4">
                  <p:embed/>
                </p:oleObj>
              </mc:Choice>
              <mc:Fallback>
                <p:oleObj name="Equation" r:id="rId11" imgW="431613" imgH="228501" progId="Equation.DSMT4">
                  <p:embed/>
                  <p:pic>
                    <p:nvPicPr>
                      <p:cNvPr id="27" name="Object 11">
                        <a:extLst>
                          <a:ext uri="{FF2B5EF4-FFF2-40B4-BE49-F238E27FC236}">
                            <a16:creationId xmlns:a16="http://schemas.microsoft.com/office/drawing/2014/main" id="{64F12497-9965-A867-9369-2BD0DF69E5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492" y="2770247"/>
                        <a:ext cx="8636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20">
            <a:extLst>
              <a:ext uri="{FF2B5EF4-FFF2-40B4-BE49-F238E27FC236}">
                <a16:creationId xmlns:a16="http://schemas.microsoft.com/office/drawing/2014/main" id="{40A621B5-A712-B154-C2CC-8AFD9E93D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366" y="3918341"/>
            <a:ext cx="4860261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Note: 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although two totally ordered relationships are defined differently, they may have the same structure in </a:t>
            </a:r>
            <a:r>
              <a:rPr lang="en-US" altLang="zh-CN" sz="2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Hassee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graphs.</a:t>
            </a:r>
            <a:endParaRPr lang="zh-CN" altLang="en-US" sz="2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7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AA045C7F-9480-4A8A-8D29-261224A1A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930" y="1202658"/>
            <a:ext cx="1028407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Example</a:t>
            </a:r>
            <a:r>
              <a:rPr lang="zh-CN" altLang="en-US" sz="2800" b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：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={2,3,6,12,24,36}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and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be 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divisible relation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on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that is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≤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if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divides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. Obviously,&lt;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≤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&gt; is a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poset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. Find the order pairs in the relation and draw the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Hasse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diagram of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C227EAB6-C73B-430A-8362-889F49E2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314" y="2942417"/>
            <a:ext cx="32353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7713D2-1C42-4C53-AAEF-C28E334C1313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55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42D62207-A26A-4459-B8AA-36ABEEB83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481" y="1153605"/>
            <a:ext cx="9193784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Example</a:t>
            </a:r>
            <a:r>
              <a:rPr lang="zh-CN" altLang="en-US" sz="2800" b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：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a, b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} and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 be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its power set.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Then &lt;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),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&gt; is a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poset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Draw the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Hasse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diagram of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A570762A-DF40-4170-BC25-55D582B85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991440"/>
              </p:ext>
            </p:extLst>
          </p:nvPr>
        </p:nvGraphicFramePr>
        <p:xfrm>
          <a:off x="3049568" y="2449848"/>
          <a:ext cx="60483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80" name="位图图像" r:id="rId4" imgW="3962953" imgH="1380952" progId="Paint.Picture">
                  <p:embed/>
                </p:oleObj>
              </mc:Choice>
              <mc:Fallback>
                <p:oleObj name="位图图像" r:id="rId4" imgW="3962953" imgH="1380952" progId="Paint.Picture">
                  <p:embed/>
                  <p:pic>
                    <p:nvPicPr>
                      <p:cNvPr id="47112" name="Object 2">
                        <a:extLst>
                          <a:ext uri="{FF2B5EF4-FFF2-40B4-BE49-F238E27FC236}">
                            <a16:creationId xmlns:a16="http://schemas.microsoft.com/office/drawing/2014/main" id="{C43199CC-72A0-4E91-B8F9-737876AC28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68" y="2449848"/>
                        <a:ext cx="6048375" cy="2112963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0F93C1D9-D793-41F8-820E-A5DF8C012048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5D01F03E-9671-12D9-60FB-4D5C083EE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664" y="4826192"/>
            <a:ext cx="988376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Note: for a given set of partial orders, its </a:t>
            </a:r>
            <a:r>
              <a:rPr lang="en-US" altLang="zh-CN" sz="2200" dirty="0" err="1">
                <a:latin typeface="+mn-lt"/>
                <a:ea typeface="宋体" panose="02010600030101010101" pitchFamily="2" charset="-122"/>
              </a:rPr>
              <a:t>Hasse</a:t>
            </a: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 diagram is not unique. From the </a:t>
            </a:r>
            <a:r>
              <a:rPr lang="en-US" altLang="zh-CN" sz="2200" dirty="0" err="1">
                <a:latin typeface="+mn-lt"/>
                <a:ea typeface="宋体" panose="02010600030101010101" pitchFamily="2" charset="-122"/>
              </a:rPr>
              <a:t>Hasse</a:t>
            </a: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 diagram of &lt;P,</a:t>
            </a:r>
            <a:r>
              <a:rPr lang="zh-CN" altLang="en-US" sz="2400" dirty="0">
                <a:latin typeface="+mn-lt"/>
                <a:ea typeface="宋体" panose="02010600030101010101" pitchFamily="2" charset="-122"/>
              </a:rPr>
              <a:t>≤</a:t>
            </a: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&gt;, the </a:t>
            </a:r>
            <a:r>
              <a:rPr lang="en-US" altLang="zh-CN" sz="2200" dirty="0" err="1">
                <a:latin typeface="+mn-lt"/>
                <a:ea typeface="宋体" panose="02010600030101010101" pitchFamily="2" charset="-122"/>
              </a:rPr>
              <a:t>Hasse</a:t>
            </a: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 diagram of its dual  &lt;P,</a:t>
            </a:r>
            <a:r>
              <a:rPr lang="zh-CN" altLang="en-US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≥</a:t>
            </a:r>
            <a:r>
              <a:rPr lang="zh-CN" altLang="en-US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&gt;  can be obtained. It is only necessary to </a:t>
            </a:r>
            <a:r>
              <a:rPr lang="en-US" altLang="zh-CN" sz="22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flip its </a:t>
            </a:r>
            <a:r>
              <a:rPr lang="en-US" altLang="zh-CN" sz="2200" b="1" dirty="0" err="1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Hasse</a:t>
            </a:r>
            <a:r>
              <a:rPr lang="en-US" altLang="zh-CN" sz="22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 diagram vertically</a:t>
            </a:r>
            <a:r>
              <a:rPr lang="en-US" altLang="zh-CN" sz="2200" dirty="0">
                <a:latin typeface="+mn-lt"/>
                <a:ea typeface="宋体" panose="02010600030101010101" pitchFamily="2" charset="-122"/>
              </a:rPr>
              <a:t>, so that the node originally at the top becomes the top node at the bottom.</a:t>
            </a:r>
            <a:endParaRPr lang="zh-CN" altLang="en-US" sz="2200" dirty="0"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9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and Special elements 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60929CF-2555-4FA0-AA28-8138FD42F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274" y="1280952"/>
            <a:ext cx="8991600" cy="57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3366"/>
                </a:solidFill>
                <a:latin typeface="Hemi Head 426" pitchFamily="2" charset="0"/>
              </a:defRPr>
            </a:lvl9pPr>
          </a:lstStyle>
          <a:p>
            <a:pPr marL="571500" indent="-571500" algn="l" eaLnBrk="1" hangingPunct="1">
              <a:buFont typeface="Wingdings" panose="05000000000000000000" pitchFamily="2" charset="2"/>
              <a:buChar char="l"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Special elements </a:t>
            </a: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altLang="zh-CN" sz="3600" b="1" kern="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partially ordered set</a:t>
            </a:r>
            <a:endParaRPr lang="zh-CN" altLang="en-US" b="1" kern="0" dirty="0">
              <a:solidFill>
                <a:srgbClr val="0070C0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9726502-A72C-4A89-8193-3E6A0110E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174" y="2292778"/>
            <a:ext cx="449580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最小元         最大元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极小元         极大元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下界            上界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下确界        上确界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377D30-DA7F-45EE-B25C-3E59379200BC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10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and Special elements 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A3B8BE-F4A1-4B16-86DF-B7DE1B0CE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671" y="356213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E057746-49FB-4FAD-864C-B1881564C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671" y="356213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4FFE69F1-125B-4A5D-B054-2EECEB1092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056" y="1035953"/>
                <a:ext cx="9652646" cy="240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en-US" altLang="zh-CN" sz="2800" b="1" dirty="0">
                    <a:solidFill>
                      <a:schemeClr val="accent1"/>
                    </a:solidFill>
                    <a:ea typeface="宋体" panose="02010600030101010101" pitchFamily="2" charset="-122"/>
                  </a:rPr>
                  <a:t>Defination</a:t>
                </a:r>
                <a:r>
                  <a:rPr lang="zh-CN" altLang="en-US" sz="2800" b="1" dirty="0">
                    <a:solidFill>
                      <a:schemeClr val="accent1"/>
                    </a:solidFill>
                    <a:ea typeface="宋体" panose="02010600030101010101" pitchFamily="2" charset="-122"/>
                  </a:rPr>
                  <a:t>：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,≤</m:t>
                        </m:r>
                      </m:e>
                    </m:d>
                  </m:oMath>
                </a14:m>
                <a:r>
                  <a:rPr lang="zh-CN" altLang="en-US" sz="28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be a </a:t>
                </a:r>
                <a:r>
                  <a:rPr lang="en-US" altLang="zh-CN" sz="2800" b="1" kern="0" dirty="0">
                    <a:ea typeface="华文新魏" panose="02010800040101010101" pitchFamily="2" charset="-122"/>
                    <a:cs typeface="Times New Roman" panose="02020603050405020304" pitchFamily="18" charset="0"/>
                  </a:rPr>
                  <a:t>partially ordered set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, and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zh-CN" alt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sz="2800" b="1" dirty="0">
                  <a:ea typeface="宋体" panose="02010600030101010101" pitchFamily="2" charset="-122"/>
                </a:endParaRPr>
              </a:p>
              <a:p>
                <a:pPr marL="720000" lvl="1" indent="-457200">
                  <a:spcBef>
                    <a:spcPts val="600"/>
                  </a:spcBef>
                  <a:buFont typeface="+mj-lt"/>
                  <a:buAutoNum type="alphaLcParenR"/>
                  <a:defRPr/>
                </a:pPr>
                <a:r>
                  <a:rPr lang="en-US" altLang="zh-CN" sz="2800" b="1" dirty="0">
                    <a:ea typeface="宋体" panose="02010600030101010101" pitchFamily="2" charset="-122"/>
                  </a:rPr>
                  <a:t>If for </a:t>
                </a:r>
                <a:r>
                  <a:rPr lang="en-US" altLang="zh-CN" sz="2800" b="1" i="1" dirty="0">
                    <a:ea typeface="宋体" pitchFamily="2" charset="-122"/>
                  </a:rPr>
                  <a:t>arbitrary</a:t>
                </a:r>
                <a:r>
                  <a:rPr lang="en-US" altLang="zh-CN" sz="2800" b="1" dirty="0">
                    <a:ea typeface="宋体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𝒒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1" dirty="0">
                    <a:ea typeface="宋体" pitchFamily="2" charset="-122"/>
                  </a:rPr>
                  <a:t> </a:t>
                </a:r>
                <a:r>
                  <a:rPr lang="en-US" altLang="zh-CN" sz="2800" b="1" dirty="0">
                    <a:ea typeface="宋体" pitchFamily="2" charset="-122"/>
                  </a:rPr>
                  <a:t>there is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800" b="1" dirty="0">
                    <a:ea typeface="宋体" pitchFamily="2" charset="-122"/>
                  </a:rPr>
                  <a:t>，</a:t>
                </a:r>
                <a:r>
                  <a:rPr lang="en-US" altLang="zh-CN" sz="2800" b="1" dirty="0">
                    <a:ea typeface="宋体" pitchFamily="2" charset="-122"/>
                  </a:rPr>
                  <a:t>then</a:t>
                </a:r>
                <a:r>
                  <a:rPr lang="zh-CN" altLang="en-US" sz="2800" b="1" dirty="0">
                    <a:ea typeface="宋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1" dirty="0">
                    <a:ea typeface="宋体" pitchFamily="2" charset="-122"/>
                  </a:rPr>
                  <a:t> </a:t>
                </a:r>
                <a:r>
                  <a:rPr lang="en-US" altLang="zh-CN" sz="2800" b="1" dirty="0">
                    <a:ea typeface="宋体" pitchFamily="2" charset="-122"/>
                  </a:rPr>
                  <a:t>is called </a:t>
                </a:r>
                <a:r>
                  <a:rPr lang="en-US" altLang="zh-CN" sz="2800" b="1" dirty="0">
                    <a:solidFill>
                      <a:srgbClr val="FF0000"/>
                    </a:solidFill>
                    <a:ea typeface="宋体" pitchFamily="2" charset="-122"/>
                  </a:rPr>
                  <a:t>the least element (</a:t>
                </a:r>
                <a:r>
                  <a:rPr lang="zh-CN" altLang="en-US" sz="2800" b="1" u="sng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pitchFamily="2" charset="-122"/>
                  </a:rPr>
                  <a:t>最小元</a:t>
                </a:r>
                <a:r>
                  <a:rPr lang="en-US" altLang="zh-CN" sz="2800" b="1" dirty="0">
                    <a:solidFill>
                      <a:srgbClr val="FF0000"/>
                    </a:solidFill>
                    <a:ea typeface="宋体" pitchFamily="2" charset="-122"/>
                  </a:rPr>
                  <a:t>) </a:t>
                </a:r>
                <a:r>
                  <a:rPr lang="en-US" altLang="zh-CN" sz="2800" b="1" dirty="0">
                    <a:ea typeface="宋体" pitchFamily="2" charset="-122"/>
                  </a:rPr>
                  <a:t>in </a:t>
                </a:r>
                <a:r>
                  <a:rPr lang="en-US" altLang="zh-CN" sz="2800" b="1" i="1" dirty="0">
                    <a:ea typeface="宋体" pitchFamily="2" charset="-122"/>
                  </a:rPr>
                  <a:t>Q</a:t>
                </a:r>
                <a:endParaRPr lang="zh-CN" altLang="en-US" sz="2800" b="1" dirty="0">
                  <a:ea typeface="宋体" pitchFamily="2" charset="-122"/>
                </a:endParaRPr>
              </a:p>
              <a:p>
                <a:pPr marL="720000" lvl="1" indent="-457200">
                  <a:spcBef>
                    <a:spcPts val="600"/>
                  </a:spcBef>
                  <a:buFont typeface="+mj-lt"/>
                  <a:buAutoNum type="alphaLcParenR"/>
                  <a:defRPr/>
                </a:pPr>
                <a:r>
                  <a:rPr lang="en-US" altLang="zh-CN" sz="2800" b="1" dirty="0">
                    <a:ea typeface="宋体" pitchFamily="2" charset="-122"/>
                  </a:rPr>
                  <a:t>If for </a:t>
                </a:r>
                <a:r>
                  <a:rPr lang="en-US" altLang="zh-CN" sz="2800" b="1" i="1" dirty="0">
                    <a:ea typeface="宋体" pitchFamily="2" charset="-122"/>
                  </a:rPr>
                  <a:t>arbitrary</a:t>
                </a:r>
                <a:r>
                  <a:rPr lang="en-US" altLang="zh-CN" sz="2800" b="1" dirty="0">
                    <a:ea typeface="宋体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𝒒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1" dirty="0">
                    <a:ea typeface="宋体" pitchFamily="2" charset="-122"/>
                  </a:rPr>
                  <a:t> </a:t>
                </a:r>
                <a:r>
                  <a:rPr lang="en-US" altLang="zh-CN" sz="2800" b="1" dirty="0">
                    <a:ea typeface="宋体" pitchFamily="2" charset="-122"/>
                  </a:rPr>
                  <a:t>there is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′≤</m:t>
                    </m:r>
                    <m:r>
                      <a:rPr lang="zh-CN" altLang="en-US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zh-CN" altLang="en-US" sz="2800" b="1" dirty="0">
                    <a:ea typeface="宋体" pitchFamily="2" charset="-122"/>
                  </a:rPr>
                  <a:t>，</a:t>
                </a:r>
                <a:r>
                  <a:rPr lang="en-US" altLang="zh-CN" sz="2800" b="1" dirty="0">
                    <a:ea typeface="宋体" pitchFamily="2" charset="-122"/>
                  </a:rPr>
                  <a:t> then</a:t>
                </a:r>
                <a:r>
                  <a:rPr lang="zh-CN" altLang="en-US" sz="2800" b="1" dirty="0">
                    <a:ea typeface="宋体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1" dirty="0">
                    <a:ea typeface="宋体" pitchFamily="2" charset="-122"/>
                  </a:rPr>
                  <a:t> </a:t>
                </a:r>
                <a:r>
                  <a:rPr lang="en-US" altLang="zh-CN" sz="2800" b="1" dirty="0">
                    <a:ea typeface="宋体" pitchFamily="2" charset="-122"/>
                  </a:rPr>
                  <a:t>is called </a:t>
                </a:r>
                <a:r>
                  <a:rPr lang="en-US" altLang="zh-CN" sz="2800" b="1" dirty="0">
                    <a:solidFill>
                      <a:srgbClr val="FF0000"/>
                    </a:solidFill>
                    <a:ea typeface="宋体" pitchFamily="2" charset="-122"/>
                  </a:rPr>
                  <a:t>the greatest element (</a:t>
                </a:r>
                <a:r>
                  <a:rPr lang="zh-CN" altLang="en-US" sz="2800" b="1" u="sng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pitchFamily="2" charset="-122"/>
                  </a:rPr>
                  <a:t>最大元</a:t>
                </a:r>
                <a:r>
                  <a:rPr lang="en-US" altLang="zh-CN" sz="2800" b="1" u="sng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pitchFamily="2" charset="-122"/>
                  </a:rPr>
                  <a:t>) </a:t>
                </a:r>
                <a:r>
                  <a:rPr lang="en-US" altLang="zh-CN" sz="2800" b="1" dirty="0">
                    <a:ea typeface="宋体" pitchFamily="2" charset="-122"/>
                  </a:rPr>
                  <a:t>in </a:t>
                </a:r>
                <a:r>
                  <a:rPr lang="en-US" altLang="zh-CN" sz="2800" b="1" i="1" dirty="0">
                    <a:ea typeface="宋体" pitchFamily="2" charset="-122"/>
                  </a:rPr>
                  <a:t>Q</a:t>
                </a:r>
                <a:r>
                  <a:rPr lang="zh-CN" altLang="en-US" sz="2800" b="1" dirty="0">
                    <a:ea typeface="宋体" pitchFamily="2" charset="-122"/>
                  </a:rPr>
                  <a:t>。 </a:t>
                </a:r>
                <a:endParaRPr lang="en-US" altLang="zh-CN" sz="2800" b="1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4FFE69F1-125B-4A5D-B054-2EECEB10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56" y="1035953"/>
                <a:ext cx="9652646" cy="2400657"/>
              </a:xfrm>
              <a:prstGeom prst="rect">
                <a:avLst/>
              </a:prstGeom>
              <a:blipFill>
                <a:blip r:embed="rId3"/>
                <a:stretch>
                  <a:fillRect l="-1327" t="-3553" b="-78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9">
            <a:extLst>
              <a:ext uri="{FF2B5EF4-FFF2-40B4-BE49-F238E27FC236}">
                <a16:creationId xmlns:a16="http://schemas.microsoft.com/office/drawing/2014/main" id="{2355A81E-1ADF-43D7-BF24-0C6667420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277" y="4166879"/>
            <a:ext cx="3600450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5C7FBF2-3C57-4B96-9DF7-F29D146314D5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9CF26B4-5395-28E2-1105-4E04F3FB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056" y="4760903"/>
            <a:ext cx="564948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If we can draw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Hasse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diagram, we can see whether there are largest members and smallest members.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E73AA2-BED1-47BF-8F38-2798F4BB12C0}"/>
              </a:ext>
            </a:extLst>
          </p:cNvPr>
          <p:cNvSpPr/>
          <p:nvPr/>
        </p:nvSpPr>
        <p:spPr>
          <a:xfrm>
            <a:off x="2149492" y="3525342"/>
            <a:ext cx="9225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accent2"/>
                </a:solidFill>
              </a:rPr>
              <a:t>The greatest</a:t>
            </a:r>
            <a:r>
              <a:rPr lang="en-US" altLang="zh-CN" sz="2800" b="1" dirty="0">
                <a:solidFill>
                  <a:schemeClr val="accent2"/>
                </a:solidFill>
              </a:rPr>
              <a:t>/least</a:t>
            </a:r>
            <a:r>
              <a:rPr lang="zh-CN" altLang="en-US" sz="2800" b="1" dirty="0">
                <a:solidFill>
                  <a:schemeClr val="accent2"/>
                </a:solidFill>
              </a:rPr>
              <a:t> element is unique when it exists</a:t>
            </a:r>
            <a:r>
              <a:rPr lang="en-US" altLang="zh-CN" sz="2800" b="1" dirty="0">
                <a:solidFill>
                  <a:schemeClr val="accent2"/>
                </a:solidFill>
              </a:rPr>
              <a:t>.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7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Special elements 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3FB6EE02-8855-4066-AC01-173736C9C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494" y="1141512"/>
            <a:ext cx="984170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Theorem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let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&lt;S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≤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be a </a:t>
            </a:r>
            <a:r>
              <a:rPr lang="en-US" altLang="zh-CN" sz="2800" dirty="0" err="1">
                <a:latin typeface="+mn-lt"/>
                <a:ea typeface="宋体" panose="02010600030101010101" pitchFamily="2" charset="-122"/>
              </a:rPr>
              <a:t>poset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 and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S.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If both </a:t>
            </a:r>
            <a:r>
              <a:rPr lang="en-US" altLang="zh-CN" sz="2800" i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2800" i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y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are 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the least elements</a:t>
            </a:r>
            <a:r>
              <a:rPr lang="zh-CN" altLang="en-US" sz="28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the greatest element</a:t>
            </a:r>
            <a:r>
              <a:rPr lang="zh-CN" altLang="en-US" sz="28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, they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must </a:t>
            </a:r>
            <a:r>
              <a:rPr lang="en-US" altLang="zh-CN" sz="2800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be equal x=y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FF97E8AB-F9E6-40D7-ADED-4695CA084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862" y="2884944"/>
            <a:ext cx="8027987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Proof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80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Suppose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are both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least elements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of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Then there is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According to the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antisymmetric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property of partial order relation,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can be obtained. 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D78E59-67CE-46AC-8991-CD6FDF9E0BB5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53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Hasse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diagram and Special elements  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5BCB89C0-4867-4A4F-A60E-A51C29D8A3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056" y="1309651"/>
                <a:ext cx="10315663" cy="2154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en-US" altLang="zh-CN" sz="28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Defination</a:t>
                </a:r>
                <a:r>
                  <a:rPr lang="zh-CN" altLang="en-US" sz="2800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：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,≤</m:t>
                        </m:r>
                      </m:e>
                    </m:d>
                  </m:oMath>
                </a14:m>
                <a:r>
                  <a:rPr lang="zh-CN" altLang="en-US" sz="2800" b="1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be a </a:t>
                </a:r>
                <a:r>
                  <a:rPr lang="en-US" altLang="zh-CN" sz="2800" b="1" kern="0" dirty="0">
                    <a:ea typeface="华文新魏" panose="02010800040101010101" pitchFamily="2" charset="-122"/>
                    <a:cs typeface="Times New Roman" panose="02020603050405020304" pitchFamily="18" charset="0"/>
                  </a:rPr>
                  <a:t>partially ordered set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, and 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zh-CN" alt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sz="2800" b="1" dirty="0">
                  <a:ea typeface="宋体" panose="02010600030101010101" pitchFamily="2" charset="-122"/>
                </a:endParaRPr>
              </a:p>
              <a:p>
                <a:pPr marL="478800" lvl="1" indent="-457200" eaLnBrk="1" hangingPunct="1">
                  <a:spcBef>
                    <a:spcPts val="600"/>
                  </a:spcBef>
                  <a:buFont typeface="+mj-lt"/>
                  <a:buAutoNum type="alphaLcParenR"/>
                </a:pPr>
                <a:r>
                  <a:rPr lang="en-US" altLang="zh-CN" b="1" dirty="0"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. If there exists no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𝒒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 which can set up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′≠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′≤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</m:oMath>
                </a14:m>
                <a:r>
                  <a:rPr lang="zh-CN" altLang="en-US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，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then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q 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is called  </a:t>
                </a:r>
                <a:r>
                  <a:rPr lang="en-US" altLang="zh-CN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a minimal element (</a:t>
                </a:r>
                <a:r>
                  <a:rPr lang="zh-CN" altLang="en-US" b="1" u="sng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极小元</a:t>
                </a:r>
                <a:r>
                  <a:rPr lang="zh-CN" altLang="en-US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) 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in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Q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.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  </a:t>
                </a:r>
              </a:p>
              <a:p>
                <a:pPr marL="478800" lvl="1" indent="-457200" eaLnBrk="1" hangingPunct="1">
                  <a:spcBef>
                    <a:spcPts val="600"/>
                  </a:spcBef>
                  <a:buFont typeface="+mj-lt"/>
                  <a:buAutoNum type="alphaLcParenR"/>
                </a:pPr>
                <a:r>
                  <a:rPr lang="en-US" altLang="zh-CN" b="1" dirty="0">
                    <a:ea typeface="宋体" panose="02010600030101010101" pitchFamily="2" charset="-122"/>
                  </a:rPr>
                  <a:t>Let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. If there exists no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𝒒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宋体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 which can set up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</m:oMath>
                </a14:m>
                <a:r>
                  <a:rPr lang="en-US" altLang="zh-CN" b="1" dirty="0">
                    <a:ea typeface="宋体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≤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′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b="1" dirty="0">
                    <a:ea typeface="宋体" panose="02010600030101010101" pitchFamily="2" charset="-122"/>
                  </a:rPr>
                  <a:t>，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 then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q 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is called  </a:t>
                </a:r>
                <a:r>
                  <a:rPr lang="en-US" altLang="zh-CN" b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a maximal element (</a:t>
                </a:r>
                <a:r>
                  <a:rPr lang="zh-CN" altLang="en-US" b="1" u="sng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极大元</a:t>
                </a:r>
                <a:r>
                  <a:rPr lang="en-US" altLang="zh-CN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) 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in </a:t>
                </a:r>
                <a:r>
                  <a:rPr lang="en-US" altLang="zh-CN" b="1" i="1" dirty="0">
                    <a:ea typeface="宋体" panose="02010600030101010101" pitchFamily="2" charset="-122"/>
                  </a:rPr>
                  <a:t>Q</a:t>
                </a:r>
                <a:r>
                  <a:rPr lang="en-US" altLang="zh-CN" b="1" dirty="0">
                    <a:ea typeface="宋体" panose="02010600030101010101" pitchFamily="2" charset="-122"/>
                  </a:rPr>
                  <a:t>.</a:t>
                </a:r>
                <a:r>
                  <a:rPr lang="zh-CN" altLang="en-US" b="1" dirty="0">
                    <a:ea typeface="宋体" panose="02010600030101010101" pitchFamily="2" charset="-122"/>
                  </a:rPr>
                  <a:t> </a:t>
                </a:r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5BCB89C0-4867-4A4F-A60E-A51C29D8A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56" y="1309651"/>
                <a:ext cx="10315663" cy="2154436"/>
              </a:xfrm>
              <a:prstGeom prst="rect">
                <a:avLst/>
              </a:prstGeom>
              <a:blipFill>
                <a:blip r:embed="rId3"/>
                <a:stretch>
                  <a:fillRect l="-1241" t="-3966" b="-5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10">
            <a:extLst>
              <a:ext uri="{FF2B5EF4-FFF2-40B4-BE49-F238E27FC236}">
                <a16:creationId xmlns:a16="http://schemas.microsoft.com/office/drawing/2014/main" id="{2E776C0A-CE8F-4503-A9ED-A27682990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039" y="3974830"/>
            <a:ext cx="6933370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The maximal and minimal elements are </a:t>
            </a:r>
            <a:r>
              <a:rPr lang="en-US" altLang="zh-CN" sz="2800" b="1" dirty="0">
                <a:solidFill>
                  <a:schemeClr val="accent1"/>
                </a:solidFill>
                <a:ea typeface="宋体" panose="02010600030101010101" pitchFamily="2" charset="-122"/>
              </a:rPr>
              <a:t>not unique.</a:t>
            </a:r>
            <a:endParaRPr lang="en-US" altLang="zh-CN" sz="2800" b="1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Different maximal elements (or different minimal elements) are </a:t>
            </a:r>
            <a:r>
              <a:rPr lang="en-US" altLang="zh-CN" sz="2800" b="1" dirty="0">
                <a:solidFill>
                  <a:schemeClr val="accent1"/>
                </a:solidFill>
                <a:ea typeface="宋体" panose="02010600030101010101" pitchFamily="2" charset="-122"/>
              </a:rPr>
              <a:t>not comparable</a:t>
            </a: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0D8FC43-BF50-47FB-997F-23A45B10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74" y="3639976"/>
            <a:ext cx="2762068" cy="285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4946C64-E20A-452E-9BD1-4B6AA9BE8DF2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38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Special elements 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13" name="Picture 19">
            <a:extLst>
              <a:ext uri="{FF2B5EF4-FFF2-40B4-BE49-F238E27FC236}">
                <a16:creationId xmlns:a16="http://schemas.microsoft.com/office/drawing/2014/main" id="{3173AE66-183A-40FD-B9C0-62BF10D6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39" y="1394505"/>
            <a:ext cx="3600450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79709D7A-F859-43B8-8FBB-E1A6F3505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14" y="1538968"/>
            <a:ext cx="2374900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9AFBD19F-3007-42C5-AFAB-AD4AB0574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470" y="4303369"/>
            <a:ext cx="911814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least (greatest) element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may exist or may not exist. If it exists, it must be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unique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minimal (maximal) element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must exist and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may not be unique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FB356B-D271-4CD0-8AF0-8A6F2DAD3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164" y="1394505"/>
            <a:ext cx="1760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Example</a:t>
            </a:r>
            <a:r>
              <a:rPr lang="zh-CN" altLang="en-US" sz="2400" b="1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：</a:t>
            </a:r>
            <a:endParaRPr lang="zh-CN" altLang="en-US" sz="2400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72C71C-DD7D-4632-BDF9-DC7CF4D6297E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7EB076C-2E22-4F34-855A-ABEAE68698B1}"/>
              </a:ext>
            </a:extLst>
          </p:cNvPr>
          <p:cNvSpPr/>
          <p:nvPr/>
        </p:nvSpPr>
        <p:spPr>
          <a:xfrm>
            <a:off x="7227539" y="1261208"/>
            <a:ext cx="2545650" cy="113076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Bounds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5079DA7B-0822-41ED-BA07-A2DD3CF4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965" y="1262317"/>
            <a:ext cx="963257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Definition</a:t>
            </a:r>
            <a:r>
              <a:rPr lang="zh-CN" altLang="en-US" sz="2800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：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Let &lt;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P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</a:t>
            </a:r>
            <a:r>
              <a:rPr lang="zh-CN" altLang="en-US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≤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be a </a:t>
            </a:r>
            <a:r>
              <a:rPr lang="en-US" altLang="zh-CN" sz="2800" dirty="0" err="1">
                <a:latin typeface="+mn-lt"/>
                <a:ea typeface="宋体" panose="02010600030101010101" pitchFamily="2" charset="-122"/>
              </a:rPr>
              <a:t>poset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 and </a:t>
            </a:r>
            <a:r>
              <a:rPr lang="en-US" altLang="zh-CN" sz="2800" i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Q</a:t>
            </a:r>
            <a:r>
              <a:rPr lang="en-US" altLang="zh-CN" sz="28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</a:t>
            </a:r>
            <a:r>
              <a:rPr lang="en-US" altLang="zh-CN" sz="2800" i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For 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u</a:t>
            </a:r>
            <a:r>
              <a:rPr lang="en-US" altLang="zh-CN" sz="2800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if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≤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u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for all 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</a:rPr>
              <a:t>q</a:t>
            </a:r>
            <a:r>
              <a:rPr lang="en-US" altLang="zh-CN" sz="2800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, u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is called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the upper bound (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上界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Q.</a:t>
            </a:r>
            <a:endParaRPr lang="en-US" altLang="zh-CN" sz="2800" i="1" dirty="0">
              <a:latin typeface="+mn-lt"/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For 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u</a:t>
            </a:r>
            <a:r>
              <a:rPr lang="en-US" altLang="zh-CN" sz="2800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if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u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≤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q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for all 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</a:rPr>
              <a:t>q</a:t>
            </a:r>
            <a:r>
              <a:rPr lang="en-US" altLang="zh-CN" sz="2800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i="1" dirty="0" err="1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, u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is called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the lower bound (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下界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) </a:t>
            </a:r>
            <a:r>
              <a:rPr lang="en-US" altLang="zh-CN" sz="28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Q.</a:t>
            </a:r>
            <a:endParaRPr lang="en-US" altLang="zh-CN" sz="2800" i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63BFF-0683-4428-9A98-8D865F918B53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16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ordered set and Hass Graph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CE75A69-0E8A-4DC1-B727-E86D09737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671" y="367036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88CECC9-193C-48BF-B5B3-A077F9F95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671" y="367036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0FD1654-7E45-4B00-BD1F-3D9FBADC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671" y="3694176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598F87D-E9AA-43FE-A578-54B3BC10C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671" y="367036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26918B1D-7602-4D7A-971F-CD44C33F1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671" y="367036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pic>
        <p:nvPicPr>
          <p:cNvPr id="20" name="Picture 24">
            <a:extLst>
              <a:ext uri="{FF2B5EF4-FFF2-40B4-BE49-F238E27FC236}">
                <a16:creationId xmlns:a16="http://schemas.microsoft.com/office/drawing/2014/main" id="{79E0B1C1-BEC7-4064-A940-3D1FDF5F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3120360"/>
            <a:ext cx="3457575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9">
            <a:extLst>
              <a:ext uri="{FF2B5EF4-FFF2-40B4-BE49-F238E27FC236}">
                <a16:creationId xmlns:a16="http://schemas.microsoft.com/office/drawing/2014/main" id="{6B18E745-6896-45C0-BBE2-426DD2D09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671" y="367036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 b="1"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461223-376C-41E7-A851-1404BAA86E06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FDCB54BF-1AF8-5855-A89F-41C189908B57}"/>
              </a:ext>
            </a:extLst>
          </p:cNvPr>
          <p:cNvGrpSpPr>
            <a:grpSpLocks/>
          </p:cNvGrpSpPr>
          <p:nvPr/>
        </p:nvGrpSpPr>
        <p:grpSpPr bwMode="auto">
          <a:xfrm>
            <a:off x="2045494" y="1112149"/>
            <a:ext cx="9170374" cy="1570038"/>
            <a:chOff x="657" y="572"/>
            <a:chExt cx="5103" cy="989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5E7F1198-3920-BF24-B712-088E582A7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572"/>
              <a:ext cx="5103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For example</a:t>
              </a:r>
              <a:r>
                <a: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let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={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a, b, c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}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      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is its power set.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The partial order relation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≤ 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between elements of             is the inclusion relation       . 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Try to draw the </a:t>
              </a: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Hasse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diagram of                , and </a:t>
              </a: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point out the upper bound and lower bound of the subset of         . </a:t>
              </a:r>
              <a:endPara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6" name="Object 6">
              <a:extLst>
                <a:ext uri="{FF2B5EF4-FFF2-40B4-BE49-F238E27FC236}">
                  <a16:creationId xmlns:a16="http://schemas.microsoft.com/office/drawing/2014/main" id="{2C6DF8F3-811E-E23C-49C8-A06A9A203E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2868744"/>
                </p:ext>
              </p:extLst>
            </p:nvPr>
          </p:nvGraphicFramePr>
          <p:xfrm>
            <a:off x="3061" y="1304"/>
            <a:ext cx="39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35" name="Equation" r:id="rId5" imgW="393529" imgH="203112" progId="Equation.DSMT4">
                    <p:embed/>
                  </p:oleObj>
                </mc:Choice>
                <mc:Fallback>
                  <p:oleObj name="Equation" r:id="rId5" imgW="393529" imgH="203112" progId="Equation.DSMT4">
                    <p:embed/>
                    <p:pic>
                      <p:nvPicPr>
                        <p:cNvPr id="16402" name="Object 6">
                          <a:extLst>
                            <a:ext uri="{FF2B5EF4-FFF2-40B4-BE49-F238E27FC236}">
                              <a16:creationId xmlns:a16="http://schemas.microsoft.com/office/drawing/2014/main" id="{4C18C5F8-7CB3-6DF1-AD28-E040FCEEE0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1304"/>
                          <a:ext cx="39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0">
              <a:extLst>
                <a:ext uri="{FF2B5EF4-FFF2-40B4-BE49-F238E27FC236}">
                  <a16:creationId xmlns:a16="http://schemas.microsoft.com/office/drawing/2014/main" id="{F01220BF-0A05-6F73-8495-5473E03BC30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2544798"/>
                </p:ext>
              </p:extLst>
            </p:nvPr>
          </p:nvGraphicFramePr>
          <p:xfrm>
            <a:off x="4995" y="861"/>
            <a:ext cx="22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36" name="Equation" r:id="rId7" imgW="152268" imgH="152268" progId="Equation.DSMT4">
                    <p:embed/>
                  </p:oleObj>
                </mc:Choice>
                <mc:Fallback>
                  <p:oleObj name="Equation" r:id="rId7" imgW="152268" imgH="152268" progId="Equation.DSMT4">
                    <p:embed/>
                    <p:pic>
                      <p:nvPicPr>
                        <p:cNvPr id="16404" name="Object 10">
                          <a:extLst>
                            <a:ext uri="{FF2B5EF4-FFF2-40B4-BE49-F238E27FC236}">
                              <a16:creationId xmlns:a16="http://schemas.microsoft.com/office/drawing/2014/main" id="{FFE71692-F59A-61BC-8940-A8D1E1122F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5" y="861"/>
                          <a:ext cx="227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2">
              <a:extLst>
                <a:ext uri="{FF2B5EF4-FFF2-40B4-BE49-F238E27FC236}">
                  <a16:creationId xmlns:a16="http://schemas.microsoft.com/office/drawing/2014/main" id="{F85BBB08-599C-72EA-8CEC-CB816697A5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277960"/>
                </p:ext>
              </p:extLst>
            </p:nvPr>
          </p:nvGraphicFramePr>
          <p:xfrm>
            <a:off x="2711" y="1061"/>
            <a:ext cx="699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37" name="Equation" r:id="rId9" imgW="634725" imgH="203112" progId="Equation.DSMT4">
                    <p:embed/>
                  </p:oleObj>
                </mc:Choice>
                <mc:Fallback>
                  <p:oleObj name="Equation" r:id="rId9" imgW="634725" imgH="203112" progId="Equation.DSMT4">
                    <p:embed/>
                    <p:pic>
                      <p:nvPicPr>
                        <p:cNvPr id="16405" name="Object 12">
                          <a:extLst>
                            <a:ext uri="{FF2B5EF4-FFF2-40B4-BE49-F238E27FC236}">
                              <a16:creationId xmlns:a16="http://schemas.microsoft.com/office/drawing/2014/main" id="{3467294E-530D-B928-6F34-FFFC356B3F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1" y="1061"/>
                          <a:ext cx="699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4">
              <a:extLst>
                <a:ext uri="{FF2B5EF4-FFF2-40B4-BE49-F238E27FC236}">
                  <a16:creationId xmlns:a16="http://schemas.microsoft.com/office/drawing/2014/main" id="{535E637B-8A24-1994-82E8-3736778C33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751845"/>
                </p:ext>
              </p:extLst>
            </p:nvPr>
          </p:nvGraphicFramePr>
          <p:xfrm>
            <a:off x="2866" y="809"/>
            <a:ext cx="544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38" name="Equation" r:id="rId11" imgW="393529" imgH="203112" progId="Equation.DSMT4">
                    <p:embed/>
                  </p:oleObj>
                </mc:Choice>
                <mc:Fallback>
                  <p:oleObj name="Equation" r:id="rId11" imgW="393529" imgH="203112" progId="Equation.DSMT4">
                    <p:embed/>
                    <p:pic>
                      <p:nvPicPr>
                        <p:cNvPr id="16406" name="Object 14">
                          <a:extLst>
                            <a:ext uri="{FF2B5EF4-FFF2-40B4-BE49-F238E27FC236}">
                              <a16:creationId xmlns:a16="http://schemas.microsoft.com/office/drawing/2014/main" id="{30484FBB-9745-95DC-EFA2-73E2E5971F1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6" y="809"/>
                          <a:ext cx="544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6">
            <a:extLst>
              <a:ext uri="{FF2B5EF4-FFF2-40B4-BE49-F238E27FC236}">
                <a16:creationId xmlns:a16="http://schemas.microsoft.com/office/drawing/2014/main" id="{D59AE7E4-D1E6-08DA-A161-8C18E096D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459677"/>
              </p:ext>
            </p:extLst>
          </p:nvPr>
        </p:nvGraphicFramePr>
        <p:xfrm>
          <a:off x="6015173" y="1182094"/>
          <a:ext cx="70085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39" name="Equation" r:id="rId5" imgW="393529" imgH="203112" progId="Equation.DSMT4">
                  <p:embed/>
                </p:oleObj>
              </mc:Choice>
              <mc:Fallback>
                <p:oleObj name="Equation" r:id="rId5" imgW="393529" imgH="203112" progId="Equation.DSMT4">
                  <p:embed/>
                  <p:pic>
                    <p:nvPicPr>
                      <p:cNvPr id="26" name="Object 6">
                        <a:extLst>
                          <a:ext uri="{FF2B5EF4-FFF2-40B4-BE49-F238E27FC236}">
                            <a16:creationId xmlns:a16="http://schemas.microsoft.com/office/drawing/2014/main" id="{2C6DF8F3-811E-E23C-49C8-A06A9A203E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5173" y="1182094"/>
                        <a:ext cx="700852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0">
            <a:extLst>
              <a:ext uri="{FF2B5EF4-FFF2-40B4-BE49-F238E27FC236}">
                <a16:creationId xmlns:a16="http://schemas.microsoft.com/office/drawing/2014/main" id="{27376021-E29C-2252-A531-313230EF804D}"/>
              </a:ext>
            </a:extLst>
          </p:cNvPr>
          <p:cNvGrpSpPr>
            <a:grpSpLocks/>
          </p:cNvGrpSpPr>
          <p:nvPr/>
        </p:nvGrpSpPr>
        <p:grpSpPr bwMode="auto">
          <a:xfrm>
            <a:off x="6459746" y="3232406"/>
            <a:ext cx="5776692" cy="3454401"/>
            <a:chOff x="6810" y="1619"/>
            <a:chExt cx="3152" cy="2176"/>
          </a:xfrm>
        </p:grpSpPr>
        <p:sp>
          <p:nvSpPr>
            <p:cNvPr id="33" name="Text Box 25">
              <a:extLst>
                <a:ext uri="{FF2B5EF4-FFF2-40B4-BE49-F238E27FC236}">
                  <a16:creationId xmlns:a16="http://schemas.microsoft.com/office/drawing/2014/main" id="{872AFD94-D420-507B-9322-D9FAA38C7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0" y="1619"/>
              <a:ext cx="3152" cy="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ts val="75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First select a subset of           that is A={{b, c}, {b},{c}}. Then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and {b, c}</a:t>
              </a: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are the upper bound of A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ru-RU" altLang="zh-CN" sz="2400" dirty="0">
                  <a:latin typeface="Times New Roman" panose="02020603050405020304" pitchFamily="18" charset="0"/>
                </a:rPr>
                <a:t>Ф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is the lower bound of it.</a:t>
              </a:r>
            </a:p>
            <a:p>
              <a:pPr eaLnBrk="1" hangingPunct="1">
                <a:spcBef>
                  <a:spcPts val="75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eaLnBrk="1" hangingPunct="1">
                <a:spcBef>
                  <a:spcPts val="75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For         , it’s subset  B={{a, c},{c}}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the upper bound is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and {a, c}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；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while the lower bound are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{c}</a:t>
              </a: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and </a:t>
              </a:r>
              <a:r>
                <a:rPr lang="ru-RU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</a:rPr>
                <a:t>Ф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</a:p>
            <a:p>
              <a:pPr eaLnBrk="1" hangingPunct="1">
                <a:spcBef>
                  <a:spcPts val="75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The upper bound and lower bound of subset are not unique.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34" name="Object 26">
              <a:extLst>
                <a:ext uri="{FF2B5EF4-FFF2-40B4-BE49-F238E27FC236}">
                  <a16:creationId xmlns:a16="http://schemas.microsoft.com/office/drawing/2014/main" id="{DD0E38C6-36A7-8820-2E10-FAFFFCCE1A3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5895759"/>
                </p:ext>
              </p:extLst>
            </p:nvPr>
          </p:nvGraphicFramePr>
          <p:xfrm>
            <a:off x="8319" y="1630"/>
            <a:ext cx="49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40" name="Equation" r:id="rId12" imgW="393529" imgH="203112" progId="Equation.DSMT4">
                    <p:embed/>
                  </p:oleObj>
                </mc:Choice>
                <mc:Fallback>
                  <p:oleObj name="Equation" r:id="rId12" imgW="393529" imgH="203112" progId="Equation.DSMT4">
                    <p:embed/>
                    <p:pic>
                      <p:nvPicPr>
                        <p:cNvPr id="16399" name="Object 26">
                          <a:extLst>
                            <a:ext uri="{FF2B5EF4-FFF2-40B4-BE49-F238E27FC236}">
                              <a16:creationId xmlns:a16="http://schemas.microsoft.com/office/drawing/2014/main" id="{7B5311DA-01E4-7FC4-67DF-C10CC90675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9" y="1630"/>
                          <a:ext cx="49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28">
              <a:extLst>
                <a:ext uri="{FF2B5EF4-FFF2-40B4-BE49-F238E27FC236}">
                  <a16:creationId xmlns:a16="http://schemas.microsoft.com/office/drawing/2014/main" id="{4D7C08F5-8B3D-C5EE-39AB-4FEE9AA3CC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7095016"/>
                </p:ext>
              </p:extLst>
            </p:nvPr>
          </p:nvGraphicFramePr>
          <p:xfrm>
            <a:off x="7130" y="2582"/>
            <a:ext cx="431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041" name="Equation" r:id="rId13" imgW="393529" imgH="203112" progId="Equation.DSMT4">
                    <p:embed/>
                  </p:oleObj>
                </mc:Choice>
                <mc:Fallback>
                  <p:oleObj name="Equation" r:id="rId13" imgW="393529" imgH="203112" progId="Equation.DSMT4">
                    <p:embed/>
                    <p:pic>
                      <p:nvPicPr>
                        <p:cNvPr id="16400" name="Object 28">
                          <a:extLst>
                            <a:ext uri="{FF2B5EF4-FFF2-40B4-BE49-F238E27FC236}">
                              <a16:creationId xmlns:a16="http://schemas.microsoft.com/office/drawing/2014/main" id="{DF3F7597-2815-2C90-CD9E-1CF51F1D61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30" y="2582"/>
                          <a:ext cx="431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E20CFF-6218-474B-906B-8C47EC644F10}"/>
              </a:ext>
            </a:extLst>
          </p:cNvPr>
          <p:cNvGrpSpPr/>
          <p:nvPr/>
        </p:nvGrpSpPr>
        <p:grpSpPr>
          <a:xfrm>
            <a:off x="4179487" y="4281330"/>
            <a:ext cx="1294802" cy="1392695"/>
            <a:chOff x="4179487" y="4281330"/>
            <a:chExt cx="1294802" cy="1392695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4AEE499-552D-43C2-B7D9-8270ACF535FD}"/>
                </a:ext>
              </a:extLst>
            </p:cNvPr>
            <p:cNvSpPr/>
            <p:nvPr/>
          </p:nvSpPr>
          <p:spPr>
            <a:xfrm>
              <a:off x="5286564" y="4281330"/>
              <a:ext cx="187725" cy="2240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CB7D89F-F838-4A5D-B993-E149D48ACCCD}"/>
                </a:ext>
              </a:extLst>
            </p:cNvPr>
            <p:cNvSpPr/>
            <p:nvPr/>
          </p:nvSpPr>
          <p:spPr>
            <a:xfrm>
              <a:off x="4179487" y="4936439"/>
              <a:ext cx="187725" cy="2240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D909D86-3FBB-4BFA-9A9E-94A8E4875FE4}"/>
                </a:ext>
              </a:extLst>
            </p:cNvPr>
            <p:cNvSpPr/>
            <p:nvPr/>
          </p:nvSpPr>
          <p:spPr>
            <a:xfrm>
              <a:off x="5192701" y="5449967"/>
              <a:ext cx="187725" cy="2240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2D658EB-7E77-4C31-947F-A90CC5504F8C}"/>
                </a:ext>
              </a:extLst>
            </p:cNvPr>
            <p:cNvCxnSpPr>
              <a:stCxn id="36" idx="6"/>
              <a:endCxn id="2" idx="3"/>
            </p:cNvCxnSpPr>
            <p:nvPr/>
          </p:nvCxnSpPr>
          <p:spPr>
            <a:xfrm flipV="1">
              <a:off x="4367212" y="4472575"/>
              <a:ext cx="946844" cy="5758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ADCF062-E7CF-40BD-A0BD-C14283FA3BDE}"/>
                </a:ext>
              </a:extLst>
            </p:cNvPr>
            <p:cNvCxnSpPr>
              <a:cxnSpLocks/>
              <a:stCxn id="37" idx="7"/>
              <a:endCxn id="2" idx="4"/>
            </p:cNvCxnSpPr>
            <p:nvPr/>
          </p:nvCxnSpPr>
          <p:spPr>
            <a:xfrm flipV="1">
              <a:off x="5352934" y="4505388"/>
              <a:ext cx="27493" cy="97739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E82715A-4456-48A8-8826-45077B0255E4}"/>
              </a:ext>
            </a:extLst>
          </p:cNvPr>
          <p:cNvGrpSpPr/>
          <p:nvPr/>
        </p:nvGrpSpPr>
        <p:grpSpPr>
          <a:xfrm>
            <a:off x="4189807" y="4548818"/>
            <a:ext cx="1160220" cy="1125207"/>
            <a:chOff x="4189807" y="4548818"/>
            <a:chExt cx="1160220" cy="1125207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3C5AB35-E68A-47E9-BE8A-7F353AB2B641}"/>
                </a:ext>
              </a:extLst>
            </p:cNvPr>
            <p:cNvSpPr/>
            <p:nvPr/>
          </p:nvSpPr>
          <p:spPr>
            <a:xfrm>
              <a:off x="4189807" y="4548818"/>
              <a:ext cx="187725" cy="2240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2448E53-0646-454D-9924-D16EAD535D7A}"/>
                </a:ext>
              </a:extLst>
            </p:cNvPr>
            <p:cNvSpPr/>
            <p:nvPr/>
          </p:nvSpPr>
          <p:spPr>
            <a:xfrm>
              <a:off x="5162302" y="5449967"/>
              <a:ext cx="187725" cy="2240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D6A10F0-6BCA-46E7-9965-539345BB68A6}"/>
                </a:ext>
              </a:extLst>
            </p:cNvPr>
            <p:cNvCxnSpPr>
              <a:cxnSpLocks/>
              <a:endCxn id="41" idx="6"/>
            </p:cNvCxnSpPr>
            <p:nvPr/>
          </p:nvCxnSpPr>
          <p:spPr>
            <a:xfrm flipH="1" flipV="1">
              <a:off x="4377532" y="4660847"/>
              <a:ext cx="815168" cy="7869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996D6928-910B-4DD8-96F0-A2A67A0EABB1}"/>
              </a:ext>
            </a:extLst>
          </p:cNvPr>
          <p:cNvSpPr/>
          <p:nvPr/>
        </p:nvSpPr>
        <p:spPr>
          <a:xfrm rot="1453695">
            <a:off x="3998862" y="3466725"/>
            <a:ext cx="1901468" cy="99430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DF3F5AA-4BA7-449D-9950-568072BEE328}"/>
              </a:ext>
            </a:extLst>
          </p:cNvPr>
          <p:cNvSpPr/>
          <p:nvPr/>
        </p:nvSpPr>
        <p:spPr>
          <a:xfrm rot="5400000">
            <a:off x="3377600" y="3652778"/>
            <a:ext cx="1901468" cy="58785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8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Review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02ABB47-8463-42AF-825C-545028AA15F9}"/>
              </a:ext>
            </a:extLst>
          </p:cNvPr>
          <p:cNvSpPr txBox="1">
            <a:spLocks noChangeArrowheads="1"/>
          </p:cNvSpPr>
          <p:nvPr/>
        </p:nvSpPr>
        <p:spPr>
          <a:xfrm>
            <a:off x="2185416" y="1176104"/>
            <a:ext cx="8001000" cy="44006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Partition and covering of sets</a:t>
            </a:r>
            <a:endParaRPr lang="zh-CN" altLang="en-US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Equivalence relation</a:t>
            </a:r>
            <a:endParaRPr lang="zh-CN" altLang="en-US" b="1" dirty="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equivalent modulus</a:t>
            </a:r>
            <a:endParaRPr lang="zh-CN" altLang="en-US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equivalence class</a:t>
            </a: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Relation between equivalence and partition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Quotient set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Compatibility relation</a:t>
            </a:r>
            <a:endParaRPr lang="zh-CN" altLang="en-US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ordered set and Hass Graph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94F6B6-2ACF-400F-A1F8-BA593E16CF6F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2FD497B-3D44-873F-4CC6-10183D9C2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09" y="355528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CCDBF45-3842-E757-1E68-97FD2A8B9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09" y="355528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5EB2D08B-45A3-1FE4-1779-D93BCDA4D689}"/>
              </a:ext>
            </a:extLst>
          </p:cNvPr>
          <p:cNvGrpSpPr>
            <a:grpSpLocks/>
          </p:cNvGrpSpPr>
          <p:nvPr/>
        </p:nvGrpSpPr>
        <p:grpSpPr bwMode="auto">
          <a:xfrm>
            <a:off x="2327222" y="1037509"/>
            <a:ext cx="9994899" cy="523875"/>
            <a:chOff x="567" y="511"/>
            <a:chExt cx="6296" cy="330"/>
          </a:xfrm>
        </p:grpSpPr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7AF85DAF-63E7-53E5-F3C3-B3C3D9EE9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511"/>
              <a:ext cx="62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Definition</a:t>
              </a:r>
              <a:r>
                <a:rPr lang="zh-CN" altLang="en-US" sz="28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 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let          be a partial ordered set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and</a:t>
              </a:r>
              <a:r>
                <a: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。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19" name="Object 8">
              <a:extLst>
                <a:ext uri="{FF2B5EF4-FFF2-40B4-BE49-F238E27FC236}">
                  <a16:creationId xmlns:a16="http://schemas.microsoft.com/office/drawing/2014/main" id="{A9229958-4249-85DB-8CC8-94B21A7D70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9751866"/>
                </p:ext>
              </p:extLst>
            </p:nvPr>
          </p:nvGraphicFramePr>
          <p:xfrm>
            <a:off x="2109" y="551"/>
            <a:ext cx="544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2" name="Equation" r:id="rId4" imgW="393529" imgH="203112" progId="Equation.DSMT4">
                    <p:embed/>
                  </p:oleObj>
                </mc:Choice>
                <mc:Fallback>
                  <p:oleObj name="Equation" r:id="rId4" imgW="393529" imgH="203112" progId="Equation.DSMT4">
                    <p:embed/>
                    <p:pic>
                      <p:nvPicPr>
                        <p:cNvPr id="17422" name="Object 8">
                          <a:extLst>
                            <a:ext uri="{FF2B5EF4-FFF2-40B4-BE49-F238E27FC236}">
                              <a16:creationId xmlns:a16="http://schemas.microsoft.com/office/drawing/2014/main" id="{1BA9EDFF-A498-2F7C-9816-09099ED95C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551"/>
                          <a:ext cx="544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9">
              <a:extLst>
                <a:ext uri="{FF2B5EF4-FFF2-40B4-BE49-F238E27FC236}">
                  <a16:creationId xmlns:a16="http://schemas.microsoft.com/office/drawing/2014/main" id="{A2B28623-E55B-2F4D-3240-CBE48F3C4F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0640529"/>
                </p:ext>
              </p:extLst>
            </p:nvPr>
          </p:nvGraphicFramePr>
          <p:xfrm>
            <a:off x="5478" y="570"/>
            <a:ext cx="49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3" name="Equation" r:id="rId6" imgW="431613" imgH="203112" progId="Equation.DSMT4">
                    <p:embed/>
                  </p:oleObj>
                </mc:Choice>
                <mc:Fallback>
                  <p:oleObj name="Equation" r:id="rId6" imgW="431613" imgH="203112" progId="Equation.DSMT4">
                    <p:embed/>
                    <p:pic>
                      <p:nvPicPr>
                        <p:cNvPr id="17423" name="Object 9">
                          <a:extLst>
                            <a:ext uri="{FF2B5EF4-FFF2-40B4-BE49-F238E27FC236}">
                              <a16:creationId xmlns:a16="http://schemas.microsoft.com/office/drawing/2014/main" id="{6FEEFF77-52B9-3668-B5F7-20A28F8E8C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8" y="570"/>
                          <a:ext cx="49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2">
            <a:extLst>
              <a:ext uri="{FF2B5EF4-FFF2-40B4-BE49-F238E27FC236}">
                <a16:creationId xmlns:a16="http://schemas.microsoft.com/office/drawing/2014/main" id="{6F40865E-27C5-446D-72E7-0447CF24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09" y="355528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AC3B1068-483D-6679-046E-ADC344FDE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4196" y="1739184"/>
                <a:ext cx="9526588" cy="2492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AutoNum type="arabicParenBoth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a upper bound of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for every upper bound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q' of Q, there is q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≤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q'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then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 is called the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least upper bound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of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usually noted as LUB.</a:t>
                </a:r>
                <a:endPara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  <a:buFontTx/>
                  <a:buAutoNum type="arabicParenBoth"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a lower bound of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for every lower bound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q' of  Q, there is q'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≤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then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called the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greatest upper bound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of </a:t>
                </a:r>
                <a:r>
                  <a:rPr lang="en-US" altLang="zh-CN" sz="24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usually noted as GLB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。 </a:t>
                </a:r>
                <a:endPara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3" name="Text Box 18">
                <a:extLst>
                  <a:ext uri="{FF2B5EF4-FFF2-40B4-BE49-F238E27FC236}">
                    <a16:creationId xmlns:a16="http://schemas.microsoft.com/office/drawing/2014/main" id="{AC3B1068-483D-6679-046E-ADC344FD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4196" y="1739184"/>
                <a:ext cx="9526588" cy="2492376"/>
              </a:xfrm>
              <a:prstGeom prst="rect">
                <a:avLst/>
              </a:prstGeom>
              <a:blipFill>
                <a:blip r:embed="rId8"/>
                <a:stretch>
                  <a:fillRect l="-896" t="-2689" r="-64" b="-48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24">
            <a:extLst>
              <a:ext uri="{FF2B5EF4-FFF2-40B4-BE49-F238E27FC236}">
                <a16:creationId xmlns:a16="http://schemas.microsoft.com/office/drawing/2014/main" id="{145A682C-A2D6-0C76-8BD0-CD9EEC9ED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790" y="4418511"/>
            <a:ext cx="98528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The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least element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of the set of the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upper bounds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 </a:t>
            </a:r>
            <a:r>
              <a:rPr lang="en-US" altLang="zh-CN" sz="24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is called the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least upper bound (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最小上界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)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</a:t>
            </a:r>
            <a:r>
              <a:rPr lang="en-US" altLang="zh-CN" sz="24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A.</a:t>
            </a:r>
            <a:endParaRPr lang="en-US" altLang="zh-CN" sz="2400" i="1" dirty="0">
              <a:latin typeface="+mn-lt"/>
              <a:ea typeface="宋体" panose="02010600030101010101" pitchFamily="2" charset="-122"/>
            </a:endParaRPr>
          </a:p>
          <a:p>
            <a:pPr marL="457200" indent="-4572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The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greatest element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 the set of the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lower bounds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 </a:t>
            </a:r>
            <a:r>
              <a:rPr lang="en-US" altLang="zh-CN" sz="24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is called the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greatest lower bound (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最大下界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)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of</a:t>
            </a:r>
            <a:r>
              <a:rPr lang="en-US" altLang="zh-CN" sz="2400" i="1" dirty="0">
                <a:latin typeface="+mn-lt"/>
                <a:ea typeface="宋体" panose="02010600030101010101" pitchFamily="2" charset="-122"/>
                <a:sym typeface="Symbol" panose="05050102010706020507" pitchFamily="18" charset="2"/>
              </a:rPr>
              <a:t> A.</a:t>
            </a:r>
            <a:endParaRPr lang="en-US" altLang="zh-CN" sz="2400" b="1" dirty="0">
              <a:latin typeface="+mn-lt"/>
              <a:ea typeface="宋体" pitchFamily="2" charset="-122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lt"/>
                <a:ea typeface="宋体" pitchFamily="2" charset="-122"/>
              </a:rPr>
              <a:t> If there is a least upper bound, it is unique;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lt"/>
                <a:ea typeface="宋体" pitchFamily="2" charset="-122"/>
              </a:rPr>
              <a:t> if there is a greatest lower bound, it is unique too.</a:t>
            </a:r>
            <a:endParaRPr lang="zh-CN" altLang="en-US" sz="2400" b="1" dirty="0"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7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Bounds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F7DA365-A01F-4F0D-94FA-283C1050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79" y="1137573"/>
            <a:ext cx="25304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64924E3-73CC-4C57-A938-A3CA8E99F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79" y="4090323"/>
            <a:ext cx="2535238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A66E290F-7CA3-4571-954B-A36B1A66F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046" y="1065025"/>
            <a:ext cx="558165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={2,3,6} </a:t>
            </a:r>
          </a:p>
          <a:p>
            <a:pPr marL="38115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No lower bound</a:t>
            </a:r>
          </a:p>
          <a:p>
            <a:pPr marL="38115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set of upper bound is {6,12,24,36}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8115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so the least upper bound is 6 </a:t>
            </a:r>
          </a:p>
          <a:p>
            <a:pPr marL="324000" indent="-342900" eaLnBrk="1" hangingPunct="1">
              <a:spcBef>
                <a:spcPts val="6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={12,6}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2400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set of lower bound is {6,2,3}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2400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so the greatest lower bound is 6 </a:t>
            </a:r>
          </a:p>
          <a:p>
            <a:pPr marL="32400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set of upper bound is {12,24,36}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24000" lvl="1" indent="-34290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so the least upper bound is 12 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B593ADDB-9A74-491F-9F6C-0549B27AC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046" y="5480017"/>
            <a:ext cx="57245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 subset has the least upper bound and the greatest lower bound.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81327F-F196-466E-B805-C75DC201BC7A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6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ordered set and Hass Graph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325D78-4DD4-411A-84D7-6915D73E9643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E1DA2629-DB64-0109-A6D1-32810055F1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3321" y="1625008"/>
                <a:ext cx="10061747" cy="3970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marL="457200" indent="-457200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For a 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partial ordered set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zh-CN" altLang="en-US" sz="28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,≤</m:t>
                        </m:r>
                      </m:e>
                    </m:d>
                  </m:oMath>
                </a14:m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its 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dual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zh-CN" altLang="en-US" sz="28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,≥</m:t>
                        </m:r>
                      </m:e>
                    </m:d>
                  </m:oMath>
                </a14:m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also a partial ordered set. </a:t>
                </a:r>
              </a:p>
              <a:p>
                <a:pPr marL="457200" indent="-457200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smallest member of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with respect to the partial order relation (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≤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) is the largest member of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relative to the partial order relation (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≥)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vice versa. </a:t>
                </a:r>
              </a:p>
              <a:p>
                <a:pPr marL="457200" indent="-457200"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Similarly, minimal and maximum members can be exchanged. For any subset           , the GLB in          and the LUB in           are the same.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 Box 4">
                <a:extLst>
                  <a:ext uri="{FF2B5EF4-FFF2-40B4-BE49-F238E27FC236}">
                    <a16:creationId xmlns:a16="http://schemas.microsoft.com/office/drawing/2014/main" id="{E1DA2629-DB64-0109-A6D1-32810055F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3321" y="1625008"/>
                <a:ext cx="10061747" cy="3970318"/>
              </a:xfrm>
              <a:prstGeom prst="rect">
                <a:avLst/>
              </a:prstGeom>
              <a:blipFill>
                <a:blip r:embed="rId4"/>
                <a:stretch>
                  <a:fillRect l="-1091" t="-1690" r="-2424" b="-33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12">
            <a:extLst>
              <a:ext uri="{FF2B5EF4-FFF2-40B4-BE49-F238E27FC236}">
                <a16:creationId xmlns:a16="http://schemas.microsoft.com/office/drawing/2014/main" id="{A643C48E-321C-54F2-31FB-7116B86EF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74097"/>
              </p:ext>
            </p:extLst>
          </p:nvPr>
        </p:nvGraphicFramePr>
        <p:xfrm>
          <a:off x="7481957" y="4707106"/>
          <a:ext cx="7921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9" name="Equation" r:id="rId5" imgW="393529" imgH="203112" progId="Equation.DSMT4">
                  <p:embed/>
                </p:oleObj>
              </mc:Choice>
              <mc:Fallback>
                <p:oleObj name="Equation" r:id="rId5" imgW="393529" imgH="203112" progId="Equation.DSMT4">
                  <p:embed/>
                  <p:pic>
                    <p:nvPicPr>
                      <p:cNvPr id="20" name="Object 12">
                        <a:extLst>
                          <a:ext uri="{FF2B5EF4-FFF2-40B4-BE49-F238E27FC236}">
                            <a16:creationId xmlns:a16="http://schemas.microsoft.com/office/drawing/2014/main" id="{5C61FE6D-650D-1058-87B9-ABF547B560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957" y="4707106"/>
                        <a:ext cx="7921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4">
            <a:extLst>
              <a:ext uri="{FF2B5EF4-FFF2-40B4-BE49-F238E27FC236}">
                <a16:creationId xmlns:a16="http://schemas.microsoft.com/office/drawing/2014/main" id="{D19B5B41-0039-386E-72B0-ABEAAAB161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984006"/>
              </p:ext>
            </p:extLst>
          </p:nvPr>
        </p:nvGraphicFramePr>
        <p:xfrm>
          <a:off x="10946253" y="4707106"/>
          <a:ext cx="7921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0" name="Equation" r:id="rId7" imgW="393529" imgH="203112" progId="Equation.DSMT4">
                  <p:embed/>
                </p:oleObj>
              </mc:Choice>
              <mc:Fallback>
                <p:oleObj name="Equation" r:id="rId7" imgW="393529" imgH="203112" progId="Equation.DSMT4">
                  <p:embed/>
                  <p:pic>
                    <p:nvPicPr>
                      <p:cNvPr id="21" name="Object 14">
                        <a:extLst>
                          <a:ext uri="{FF2B5EF4-FFF2-40B4-BE49-F238E27FC236}">
                            <a16:creationId xmlns:a16="http://schemas.microsoft.com/office/drawing/2014/main" id="{8910684A-4287-98A8-FD15-E64399B1DA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6253" y="4707106"/>
                        <a:ext cx="7921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">
            <a:extLst>
              <a:ext uri="{FF2B5EF4-FFF2-40B4-BE49-F238E27FC236}">
                <a16:creationId xmlns:a16="http://schemas.microsoft.com/office/drawing/2014/main" id="{8FFC6874-9911-9AEB-C817-1910E4C36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50903"/>
              </p:ext>
            </p:extLst>
          </p:nvPr>
        </p:nvGraphicFramePr>
        <p:xfrm>
          <a:off x="4669564" y="4676943"/>
          <a:ext cx="9366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1" name="Equation" r:id="rId9" imgW="431613" imgH="203112" progId="Equation.DSMT4">
                  <p:embed/>
                </p:oleObj>
              </mc:Choice>
              <mc:Fallback>
                <p:oleObj name="Equation" r:id="rId9" imgW="431613" imgH="203112" progId="Equation.DSMT4">
                  <p:embed/>
                  <p:pic>
                    <p:nvPicPr>
                      <p:cNvPr id="19" name="Object 10">
                        <a:extLst>
                          <a:ext uri="{FF2B5EF4-FFF2-40B4-BE49-F238E27FC236}">
                            <a16:creationId xmlns:a16="http://schemas.microsoft.com/office/drawing/2014/main" id="{5DC9A18B-F6BB-7FBB-270A-F3F9F91F89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564" y="4676943"/>
                        <a:ext cx="93662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5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Well-ordered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良序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relation 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42378E4-1EBD-4346-BC50-E777498D4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496" y="1186625"/>
            <a:ext cx="9979856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Let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≤ &gt;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be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totally ordered set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. If every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nonempty subset of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has a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least element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&lt;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≤ &gt; is called a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well-ordered set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and ≤ is called well-ordered.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95649E9C-3D27-4783-B8EF-85C8AF868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488" y="3319897"/>
            <a:ext cx="874846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Example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&lt;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≤ &gt; is a totally ordered  set, but not a well-ordered set.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≤ &gt; is a well order set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BA5437F3-5259-4F24-AEB3-70AD1C679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488" y="5098191"/>
            <a:ext cx="8388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 finite totally ordered set is a well-ordered set.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8824C0-06BB-4857-8C8B-AB5F736933B4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次序关系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偏序集合与哈斯图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26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Homework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03C8120-4483-4168-8C54-4A14530B8E24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348677"/>
            <a:ext cx="8001000" cy="39941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ea typeface="宋体" panose="02010600030101010101" pitchFamily="2" charset="-122"/>
              </a:rPr>
              <a:t>Homework for Monday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P105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</a:rPr>
              <a:t>34,35,36,38,41</a:t>
            </a: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Homework for Wednesday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P106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42</a:t>
            </a:r>
          </a:p>
          <a:p>
            <a:pPr lvl="1"/>
            <a:r>
              <a:rPr lang="en-US" altLang="zh-CN" b="1" dirty="0">
                <a:ea typeface="宋体" panose="02010600030101010101" pitchFamily="2" charset="-122"/>
              </a:rPr>
              <a:t>44,45,47,48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3</a:t>
            </a:r>
            <a:r>
              <a:rPr lang="zh-CN" altLang="en-US" b="1" dirty="0">
                <a:ea typeface="宋体" panose="02010600030101010101" pitchFamily="2" charset="-122"/>
              </a:rPr>
              <a:t>）</a:t>
            </a:r>
            <a:r>
              <a:rPr lang="en-US" altLang="zh-CN" b="1" dirty="0">
                <a:ea typeface="宋体" panose="02010600030101010101" pitchFamily="2" charset="-122"/>
              </a:rPr>
              <a:t>,50</a:t>
            </a:r>
          </a:p>
          <a:p>
            <a:pPr lvl="1"/>
            <a:endParaRPr lang="en-US" altLang="zh-CN" b="1" dirty="0">
              <a:ea typeface="宋体" panose="02010600030101010101" pitchFamily="2" charset="-122"/>
            </a:endParaRP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endParaRPr lang="en-US" altLang="zh-CN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2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Summarization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FE2AB1A-F082-4E3D-AD78-255FDE25A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C46533E-7622-4E17-9849-2A439CD40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6E0E8C3-26BF-4F7E-93AC-556F2F6D7719}"/>
              </a:ext>
            </a:extLst>
          </p:cNvPr>
          <p:cNvSpPr txBox="1">
            <a:spLocks noChangeArrowheads="1"/>
          </p:cNvSpPr>
          <p:nvPr/>
        </p:nvSpPr>
        <p:spPr>
          <a:xfrm>
            <a:off x="2112320" y="1143000"/>
            <a:ext cx="845204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Ordered couple and Cartesian product</a:t>
            </a:r>
            <a:endParaRPr lang="en-US" altLang="zh-CN" b="1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</a:rPr>
              <a:t>Basic concepts of relationships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</a:rPr>
              <a:t>Properties of relationships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宋体" panose="02010600030101010101" pitchFamily="2" charset="-122"/>
              </a:rPr>
              <a:t>Representation of relationships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宋体" panose="02010600030101010101" pitchFamily="2" charset="-122"/>
              </a:rPr>
              <a:t>Relationship diagram and matrix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70C0"/>
                </a:solidFill>
                <a:ea typeface="宋体" panose="02010600030101010101" pitchFamily="2" charset="-122"/>
              </a:rPr>
              <a:t>Operation</a:t>
            </a:r>
            <a:r>
              <a:rPr lang="en-US" altLang="zh-CN" dirty="0">
                <a:ea typeface="宋体" panose="02010600030101010101" pitchFamily="2" charset="-122"/>
              </a:rPr>
              <a:t> of relationships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Specific relationship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</a:rPr>
              <a:t>：</a:t>
            </a: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equivalence relation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partition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compatibility relation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covering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partial ordering relation </a:t>
            </a:r>
            <a:r>
              <a:rPr lang="en-US" altLang="zh-CN" dirty="0">
                <a:ea typeface="宋体" panose="02010600030101010101" pitchFamily="2" charset="-122"/>
              </a:rPr>
              <a:t>and </a:t>
            </a:r>
            <a:r>
              <a:rPr lang="en-US" altLang="zh-CN" dirty="0" err="1">
                <a:solidFill>
                  <a:srgbClr val="C00000"/>
                </a:solidFill>
                <a:ea typeface="宋体" panose="02010600030101010101" pitchFamily="2" charset="-122"/>
              </a:rPr>
              <a:t>Hasse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 diagram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487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 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偏序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019133B9-37AA-4119-8E8C-F2A15617E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6580" y="1234341"/>
            <a:ext cx="101398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Order relation (</a:t>
            </a:r>
            <a:r>
              <a:rPr lang="zh-CN" altLang="en-US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次序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) 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is a transitive relation on a set, which can provide a method to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compare the elements 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of a set.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21EDB27E-6927-4D07-A090-0179D3E60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6579" y="2199297"/>
            <a:ext cx="9088871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be a binary relation on a set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S.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R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is reflexive, antisymmetric and transitive, that are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)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 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)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3B819C-0F57-4D67-9835-87FCCAA60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832" y="5060191"/>
            <a:ext cx="8193734" cy="143268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91337D-7B6C-4FF8-976D-7BEC251BFBF9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59C5D-2587-42B5-8B11-24EC5E06B997}"/>
              </a:ext>
            </a:extLst>
          </p:cNvPr>
          <p:cNvSpPr/>
          <p:nvPr/>
        </p:nvSpPr>
        <p:spPr>
          <a:xfrm>
            <a:off x="9657416" y="5913106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poset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2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151537BD-6CDF-447C-997B-B55659205B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4656" y="1505517"/>
                <a:ext cx="9419078" cy="3888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The symbol 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“</a:t>
                </a:r>
                <a:r>
                  <a:rPr lang="zh-CN" altLang="en-US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≤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”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is usually used to denote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partial order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eaLnBrk="1" hangingPunct="1"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:endParaRPr lang="en-US" altLang="zh-CN" sz="2800" b="1" dirty="0"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The meanings of “</a:t>
                </a:r>
                <a:r>
                  <a:rPr lang="zh-CN" altLang="en-US" sz="2800" b="1" dirty="0">
                    <a:latin typeface="+mn-lt"/>
                    <a:ea typeface="宋体" panose="02010600030101010101" pitchFamily="2" charset="-122"/>
                  </a:rPr>
                  <a:t>≤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” are "less than or equal", "contains", "before" and so on.</a:t>
                </a:r>
              </a:p>
              <a:p>
                <a:pPr eaLnBrk="1" hangingPunct="1"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:endParaRPr lang="en-US" altLang="zh-CN" sz="2800" b="1" dirty="0">
                  <a:latin typeface="+mn-lt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If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R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 is a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partial order relation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, </a:t>
                </a:r>
                <a:r>
                  <a:rPr lang="en-US" altLang="zh-CN" sz="2800" b="1" i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R</a:t>
                </a:r>
                <a:r>
                  <a:rPr lang="en-US" altLang="zh-CN" sz="2800" b="1" baseline="30000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-1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 is also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a partial order relation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.</a:t>
                </a:r>
              </a:p>
              <a:p>
                <a:pPr eaLnBrk="1" hangingPunct="1"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:endParaRPr lang="en-US" altLang="zh-CN" sz="2800" b="1" dirty="0">
                  <a:latin typeface="+mn-lt"/>
                  <a:ea typeface="宋体" panose="02010600030101010101" pitchFamily="2" charset="-122"/>
                </a:endParaRPr>
              </a:p>
              <a:p>
                <a:pPr>
                  <a:lnSpc>
                    <a:spcPts val="2863"/>
                  </a:lnSpc>
                  <a:spcBef>
                    <a:spcPts val="75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,≥</m:t>
                        </m:r>
                      </m:e>
                    </m:d>
                  </m:oMath>
                </a14:m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 is the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duality</a:t>
                </a:r>
                <a:r>
                  <a:rPr lang="zh-CN" altLang="en-US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（对偶）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+mn-lt"/>
                    <a:ea typeface="宋体" panose="02010600030101010101" pitchFamily="2" charset="-122"/>
                  </a:rPr>
                  <a:t>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cs typeface="Times New Roman" panose="02020603050405020304" pitchFamily="18" charset="0"/>
                          </a:rPr>
                          <m:t>,≤</m:t>
                        </m:r>
                      </m:e>
                    </m:d>
                  </m:oMath>
                </a14:m>
                <a:endParaRPr lang="en-US" altLang="zh-CN" sz="2800" b="1" dirty="0">
                  <a:latin typeface="+mn-lt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151537BD-6CDF-447C-997B-B55659205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4656" y="1505517"/>
                <a:ext cx="9419078" cy="3888244"/>
              </a:xfrm>
              <a:prstGeom prst="rect">
                <a:avLst/>
              </a:prstGeom>
              <a:blipFill>
                <a:blip r:embed="rId3"/>
                <a:stretch>
                  <a:fillRect l="-1165" t="-3605" b="-34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DB9BD6E-CABE-400C-B1F9-7811E9BCC9E8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628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EAAAD309-83B9-4F47-AA91-45C518B08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01" y="1236599"/>
            <a:ext cx="104052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Example</a:t>
            </a:r>
            <a:r>
              <a:rPr lang="en-US" altLang="zh-CN" sz="2800" b="1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</a:rPr>
              <a:t>: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Show that "</a:t>
            </a:r>
            <a:r>
              <a:rPr lang="en-US" altLang="zh-CN" sz="2800" b="1" u="sng" dirty="0">
                <a:latin typeface="+mn-lt"/>
                <a:ea typeface="宋体" panose="02010600030101010101" pitchFamily="2" charset="-122"/>
              </a:rPr>
              <a:t>smaller than or equal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" relation (</a:t>
            </a:r>
            <a:r>
              <a:rPr lang="zh-CN" altLang="en-US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) is a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partial ordering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on the </a:t>
            </a:r>
            <a:r>
              <a:rPr lang="en-US" altLang="zh-CN" sz="2800" b="1" u="sng" dirty="0">
                <a:latin typeface="+mn-lt"/>
                <a:ea typeface="宋体" panose="02010600030101010101" pitchFamily="2" charset="-122"/>
              </a:rPr>
              <a:t>set of integers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.</a:t>
            </a:r>
            <a:endParaRPr lang="zh-CN" altLang="en-US" sz="2800" dirty="0">
              <a:latin typeface="+mn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21B36B3F-0E82-47F7-BD0D-1D8F12924D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4451" y="2579391"/>
                <a:ext cx="8599488" cy="3108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Proof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(1) Reflexive: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m:rPr>
                        <m:nor/>
                      </m:rPr>
                      <a:rPr lang="en-US" altLang="zh-CN" sz="2800" b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Z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antisymmetric: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Z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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≤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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≤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(3) Transitive: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m:rPr>
                        <m:nor/>
                      </m:rPr>
                      <a:rPr lang="en-US" altLang="zh-CN" sz="2800" b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Z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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a</m:t>
                    </m:r>
                    <m:r>
                      <m:rPr>
                        <m:nor/>
                      </m:rPr>
                      <a:rPr lang="zh-CN" altLang="en-US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≤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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m:rPr>
                        <m:nor/>
                      </m:rPr>
                      <a:rPr lang="zh-CN" altLang="en-US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≤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c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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≤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So,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≤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a partial ordering</a:t>
                </a: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21B36B3F-0E82-47F7-BD0D-1D8F1292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4451" y="2579391"/>
                <a:ext cx="8599488" cy="3108325"/>
              </a:xfrm>
              <a:prstGeom prst="rect">
                <a:avLst/>
              </a:prstGeom>
              <a:blipFill>
                <a:blip r:embed="rId3"/>
                <a:stretch>
                  <a:fillRect l="-1488" t="-1961" b="-45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FFADEDC-A636-42DA-A5A3-955D6A3784B1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9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1FC57E83-7682-4524-BA24-4B9B134D8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1111231"/>
            <a:ext cx="101511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+mn-lt"/>
                <a:ea typeface="宋体" panose="02010600030101010101" pitchFamily="2" charset="-122"/>
              </a:rPr>
              <a:t>Example</a:t>
            </a:r>
            <a:r>
              <a:rPr lang="en-US" altLang="zh-CN" sz="2800" b="1" dirty="0">
                <a:solidFill>
                  <a:srgbClr val="7030A0"/>
                </a:solidFill>
                <a:latin typeface="+mn-lt"/>
                <a:ea typeface="宋体" panose="02010600030101010101" pitchFamily="2" charset="-122"/>
              </a:rPr>
              <a:t>: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Show that the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divisibility relation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（</a:t>
            </a:r>
            <a:r>
              <a:rPr lang="zh-CN" altLang="en-US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整除关系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）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 (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|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) is a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partial ordering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on the </a:t>
            </a:r>
            <a:r>
              <a:rPr lang="en-US" altLang="zh-CN" sz="2800" b="1" u="sng" dirty="0">
                <a:latin typeface="+mn-lt"/>
                <a:ea typeface="宋体" panose="02010600030101010101" pitchFamily="2" charset="-122"/>
              </a:rPr>
              <a:t>set of </a:t>
            </a:r>
            <a:r>
              <a:rPr lang="en-US" altLang="zh-CN" sz="2800" b="1" u="sng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positive integers</a:t>
            </a:r>
            <a:r>
              <a:rPr lang="en-US" altLang="zh-CN" sz="2800" b="1" u="sng" dirty="0">
                <a:latin typeface="+mn-lt"/>
                <a:ea typeface="宋体" panose="02010600030101010101" pitchFamily="2" charset="-122"/>
              </a:rPr>
              <a:t>.</a:t>
            </a:r>
            <a:endParaRPr lang="zh-CN" altLang="en-US" sz="2800" b="1" u="sng" dirty="0">
              <a:latin typeface="+mn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044F6815-16A9-4027-A695-83ABBA22CE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9238" y="2519824"/>
                <a:ext cx="8383588" cy="3754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Proof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(1) Reflexive: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m:rPr>
                        <m:nor/>
                      </m:rPr>
                      <a:rPr lang="en-US" altLang="zh-CN" sz="2800" b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Z</m:t>
                    </m:r>
                    <m:r>
                      <m:rPr>
                        <m:nor/>
                      </m:rPr>
                      <a:rPr lang="en-US" altLang="zh-CN" sz="2800" b="1" i="0" baseline="300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+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Antisymmetric: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 err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Z</a:t>
                </a:r>
                <a:r>
                  <a:rPr lang="en-US" altLang="zh-CN" sz="2800" b="1" baseline="30000" dirty="0"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b="1" baseline="300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800" b="1" i="1" baseline="30000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𝑏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(3) Transitive: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m:rPr>
                        <m:nor/>
                      </m:rPr>
                      <a:rPr lang="en-US" altLang="zh-CN" sz="2800" b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Z</m:t>
                    </m:r>
                    <m:r>
                      <m:rPr>
                        <m:nor/>
                      </m:rPr>
                      <a:rPr lang="en-US" altLang="zh-CN" sz="2800" b="1" baseline="300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m:rPr>
                        <m:nor/>
                      </m:rPr>
                      <a:rPr lang="en-US" altLang="zh-CN" sz="2800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800" i="1" dirty="0" smtClean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m:t>c</m:t>
                    </m:r>
                  </m:oMath>
                </a14:m>
                <a:endPara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𝑘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𝑙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𝒁</m:t>
                    </m:r>
                    <m:r>
                      <m:rPr>
                        <m:nor/>
                      </m:rPr>
                      <a:rPr lang="en-US" altLang="zh-CN" sz="2800" b="1" baseline="300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𝑏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𝑘𝑎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𝑐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i="1" dirty="0" err="1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𝑙𝑏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𝑐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=(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𝑘𝑙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𝑎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|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𝑐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So, |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a partial ordering</a:t>
                </a: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044F6815-16A9-4027-A695-83ABBA22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9238" y="2519824"/>
                <a:ext cx="8383588" cy="3754874"/>
              </a:xfrm>
              <a:prstGeom prst="rect">
                <a:avLst/>
              </a:prstGeom>
              <a:blipFill>
                <a:blip r:embed="rId3"/>
                <a:stretch>
                  <a:fillRect l="-1527" t="-1623" b="-3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156D5C83-9053-42A5-BDA8-395FD61D2BE5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4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Partial order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D25879E4-9521-4D75-80B3-F19A555DD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1154645"/>
            <a:ext cx="10315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4"/>
                </a:solidFill>
                <a:latin typeface="+mn-lt"/>
                <a:ea typeface="宋体" panose="02010600030101010101" pitchFamily="2" charset="-122"/>
              </a:rPr>
              <a:t>Example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宋体" panose="02010600030101010101" pitchFamily="2" charset="-122"/>
              </a:rPr>
              <a:t>: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Show that the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inclusion relation (</a:t>
            </a:r>
            <a:r>
              <a:rPr lang="zh-CN" altLang="en-US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is a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partial ordering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on the </a:t>
            </a:r>
            <a:r>
              <a:rPr lang="en-US" altLang="zh-CN" sz="2800" b="1" u="sng" dirty="0">
                <a:latin typeface="+mn-lt"/>
                <a:ea typeface="宋体" panose="02010600030101010101" pitchFamily="2" charset="-122"/>
              </a:rPr>
              <a:t>power set of a nonempty set </a:t>
            </a:r>
            <a:r>
              <a:rPr lang="en-US" altLang="zh-CN" sz="2800" b="1" i="1" u="sng" dirty="0">
                <a:latin typeface="+mn-lt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.</a:t>
            </a:r>
            <a:endParaRPr lang="zh-CN" altLang="en-US" sz="2800" dirty="0">
              <a:latin typeface="+mn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2FF7FD1D-63AD-4443-A9D5-98AE7B42C6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4839" y="2177844"/>
                <a:ext cx="9485523" cy="3108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Proof</a:t>
                </a:r>
                <a:r>
                  <a:rPr lang="en-US" altLang="zh-CN" sz="2800" b="1" dirty="0">
                    <a:solidFill>
                      <a:schemeClr val="accent4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</a:t>
                </a: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(1) Reflexive:</a:t>
                </a:r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m:rPr>
                        <m:nor/>
                      </m:rPr>
                      <a:rPr lang="en-US" altLang="zh-CN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 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</m:oMath>
                </a14:m>
                <a:endPara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(2)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Antisymmetric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: </a:t>
                </a:r>
                <a:r>
                  <a:rPr lang="en-US" altLang="zh-CN" sz="2800" i="0" dirty="0">
                    <a:latin typeface="+mj-lt"/>
                    <a:ea typeface="Cambria Math" panose="02040503050406030204" pitchFamily="18" charset="0"/>
                  </a:rPr>
                  <a:t>∀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 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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B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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𝐵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(3) Transitive : </a:t>
                </a:r>
                <a:r>
                  <a:rPr lang="en-US" altLang="zh-CN" sz="2800" i="0" dirty="0">
                    <a:latin typeface="+mj-lt"/>
                    <a:ea typeface="Cambria Math" panose="02040503050406030204" pitchFamily="18" charset="0"/>
                  </a:rPr>
                  <a:t>∀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 ∧ 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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B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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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 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So,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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a partial ordering</a:t>
                </a: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2FF7FD1D-63AD-4443-A9D5-98AE7B42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4839" y="2177844"/>
                <a:ext cx="9485523" cy="3108543"/>
              </a:xfrm>
              <a:prstGeom prst="rect">
                <a:avLst/>
              </a:prstGeom>
              <a:blipFill>
                <a:blip r:embed="rId3"/>
                <a:stretch>
                  <a:fillRect l="-1350" t="-1961" b="-47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2">
            <a:extLst>
              <a:ext uri="{FF2B5EF4-FFF2-40B4-BE49-F238E27FC236}">
                <a16:creationId xmlns:a16="http://schemas.microsoft.com/office/drawing/2014/main" id="{D04D7301-8776-4D37-8422-9E132BD16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822" y="5257562"/>
            <a:ext cx="8673405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 “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less than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” relation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greater than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”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relation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on number set are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not partial ordering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(not reflexive)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They are </a:t>
            </a:r>
            <a:r>
              <a:rPr lang="en-US" altLang="zh-CN" sz="28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another kind of order relation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304AC7-9E75-4035-B145-F3B4C6271E49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00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40008"/>
            <a:ext cx="1031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Quasi order (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拟序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relation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DAA9A6B-2AE3-4561-850F-B86B7257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A766B98D-E6AD-46C8-87ED-CFEB00FFB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1029930"/>
            <a:ext cx="10071777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Let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R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be a binary relation on a set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 S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. If </a:t>
            </a:r>
            <a:r>
              <a:rPr lang="en-US" altLang="zh-CN" sz="2800" i="1" dirty="0"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is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antireflexive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and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transitive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 that are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)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&lt;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&gt;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)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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&lt;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&lt;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&gt;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endParaRPr lang="zh-CN" altLang="en-US" sz="28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7F646898-3041-400B-8A4E-09C4D336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3338292"/>
            <a:ext cx="10009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then </a:t>
            </a:r>
            <a:r>
              <a:rPr lang="en-US" altLang="zh-CN" sz="2800" b="1" i="1" dirty="0"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 is a </a:t>
            </a:r>
            <a:r>
              <a:rPr lang="en-US" altLang="zh-CN" sz="2800" b="1" dirty="0">
                <a:solidFill>
                  <a:srgbClr val="C00000"/>
                </a:solidFill>
                <a:latin typeface="+mn-lt"/>
                <a:ea typeface="宋体" panose="02010600030101010101" pitchFamily="2" charset="-122"/>
              </a:rPr>
              <a:t>quasi order relation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, denoted by 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“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&lt;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”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2F419148-AC80-4649-BB9E-F7A69263D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7943" y="3822479"/>
            <a:ext cx="8316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a quasi order relation antisymmetric? (Yes)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7" name="Text Box 6">
            <a:extLst>
              <a:ext uri="{FF2B5EF4-FFF2-40B4-BE49-F238E27FC236}">
                <a16:creationId xmlns:a16="http://schemas.microsoft.com/office/drawing/2014/main" id="{3EA92A26-CF85-4773-9874-2BAC5A671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99" y="4523105"/>
            <a:ext cx="9758517" cy="196977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Theorem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be a binary relation on a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Then there are: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If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quasi order relation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then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⋃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I</a:t>
            </a:r>
            <a:r>
              <a:rPr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partial order relation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If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partial order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then 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R-I</a:t>
            </a:r>
            <a:r>
              <a:rPr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quasi order relation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12677A-1F73-4D39-B50D-BA7E2FACF28A}"/>
              </a:ext>
            </a:extLst>
          </p:cNvPr>
          <p:cNvSpPr/>
          <p:nvPr/>
        </p:nvSpPr>
        <p:spPr>
          <a:xfrm>
            <a:off x="0" y="1037509"/>
            <a:ext cx="1689098" cy="33857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次序关系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偏序集合与哈斯图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39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10613</TotalTime>
  <Words>3608</Words>
  <Application>Microsoft Office PowerPoint</Application>
  <PresentationFormat>宽屏</PresentationFormat>
  <Paragraphs>480</Paragraphs>
  <Slides>36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 Unicode MS</vt:lpstr>
      <vt:lpstr>等线</vt:lpstr>
      <vt:lpstr>汉仪跳跳体简</vt:lpstr>
      <vt:lpstr>黑体</vt:lpstr>
      <vt:lpstr>华文楷体</vt:lpstr>
      <vt:lpstr>华文新魏</vt:lpstr>
      <vt:lpstr>楷体_GB2312</vt:lpstr>
      <vt:lpstr>宋体</vt:lpstr>
      <vt:lpstr>Arial</vt:lpstr>
      <vt:lpstr>Calibri</vt:lpstr>
      <vt:lpstr>Cambria Math</vt:lpstr>
      <vt:lpstr>Franklin Gothic Demi</vt:lpstr>
      <vt:lpstr>Segoe UI Symbol</vt:lpstr>
      <vt:lpstr>Symbol</vt:lpstr>
      <vt:lpstr>Times New Roman</vt:lpstr>
      <vt:lpstr>Wingdings</vt:lpstr>
      <vt:lpstr>第一PPT，www.1ppt.com</vt:lpstr>
      <vt:lpstr>Equation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350</cp:revision>
  <dcterms:created xsi:type="dcterms:W3CDTF">2017-08-18T03:02:00Z</dcterms:created>
  <dcterms:modified xsi:type="dcterms:W3CDTF">2022-05-25T02:42:46Z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